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69"/>
  </p:notesMasterIdLst>
  <p:sldIdLst>
    <p:sldId id="277" r:id="rId2"/>
    <p:sldId id="256" r:id="rId3"/>
    <p:sldId id="328" r:id="rId4"/>
    <p:sldId id="257" r:id="rId5"/>
    <p:sldId id="259" r:id="rId6"/>
    <p:sldId id="297" r:id="rId7"/>
    <p:sldId id="299" r:id="rId8"/>
    <p:sldId id="301" r:id="rId9"/>
    <p:sldId id="309" r:id="rId10"/>
    <p:sldId id="310" r:id="rId11"/>
    <p:sldId id="308" r:id="rId12"/>
    <p:sldId id="311" r:id="rId13"/>
    <p:sldId id="300" r:id="rId14"/>
    <p:sldId id="302" r:id="rId15"/>
    <p:sldId id="303" r:id="rId16"/>
    <p:sldId id="306" r:id="rId17"/>
    <p:sldId id="307"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329" r:id="rId31"/>
    <p:sldId id="287" r:id="rId32"/>
    <p:sldId id="285" r:id="rId33"/>
    <p:sldId id="286" r:id="rId34"/>
    <p:sldId id="278" r:id="rId35"/>
    <p:sldId id="279" r:id="rId36"/>
    <p:sldId id="280" r:id="rId37"/>
    <p:sldId id="281" r:id="rId38"/>
    <p:sldId id="282" r:id="rId39"/>
    <p:sldId id="272" r:id="rId40"/>
    <p:sldId id="273" r:id="rId41"/>
    <p:sldId id="274" r:id="rId42"/>
    <p:sldId id="312" r:id="rId43"/>
    <p:sldId id="313" r:id="rId44"/>
    <p:sldId id="314" r:id="rId45"/>
    <p:sldId id="315" r:id="rId46"/>
    <p:sldId id="316" r:id="rId47"/>
    <p:sldId id="275" r:id="rId48"/>
    <p:sldId id="317" r:id="rId49"/>
    <p:sldId id="318" r:id="rId50"/>
    <p:sldId id="319" r:id="rId51"/>
    <p:sldId id="320" r:id="rId52"/>
    <p:sldId id="288" r:id="rId53"/>
    <p:sldId id="289" r:id="rId54"/>
    <p:sldId id="290" r:id="rId55"/>
    <p:sldId id="291" r:id="rId56"/>
    <p:sldId id="292" r:id="rId57"/>
    <p:sldId id="293" r:id="rId58"/>
    <p:sldId id="294" r:id="rId59"/>
    <p:sldId id="295" r:id="rId60"/>
    <p:sldId id="321" r:id="rId61"/>
    <p:sldId id="327" r:id="rId62"/>
    <p:sldId id="322" r:id="rId63"/>
    <p:sldId id="323" r:id="rId64"/>
    <p:sldId id="324" r:id="rId65"/>
    <p:sldId id="325" r:id="rId66"/>
    <p:sldId id="326" r:id="rId67"/>
    <p:sldId id="283" r:id="rId68"/>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86232" autoAdjust="0"/>
  </p:normalViewPr>
  <p:slideViewPr>
    <p:cSldViewPr>
      <p:cViewPr varScale="1">
        <p:scale>
          <a:sx n="78" d="100"/>
          <a:sy n="78" d="100"/>
        </p:scale>
        <p:origin x="-133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1846847-6FCA-4628-8BC3-F437A90FE4CD}" type="datetimeFigureOut">
              <a:rPr lang="fa-IR" smtClean="0"/>
              <a:pPr/>
              <a:t>02/23/1440</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59897E9-2F6F-4FAA-B3DC-7FB9DFC3FF38}"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B7B467-6F6E-4C0B-89C5-66A2BE0F31D9}" type="slidenum">
              <a:rPr lang="en-US"/>
              <a:pPr/>
              <a:t>9</a:t>
            </a:fld>
            <a:endParaRPr lang="en-US"/>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pPr algn="ctr"/>
            <a:r>
              <a:rPr lang="en-US" b="1">
                <a:cs typeface="Times New Roman" pitchFamily="18" charset="0"/>
              </a:rPr>
              <a:t>CORE SLIDE</a:t>
            </a:r>
          </a:p>
          <a:p>
            <a:pPr algn="just"/>
            <a:endParaRPr lang="en-US">
              <a:cs typeface="Times New Roman" pitchFamily="18" charset="0"/>
            </a:endParaRPr>
          </a:p>
          <a:p>
            <a:pPr algn="just"/>
            <a:r>
              <a:rPr lang="en-US">
                <a:cs typeface="Times New Roman" pitchFamily="18" charset="0"/>
              </a:rPr>
              <a:t>The Aum Shinrikyo cult maintained a relatively ambitious chemical and biological weapons, and is known to have released aerosolized anthrax spores, as well as botulinum toxin, in Japan on multiple occasions.  However, these bioweapon attacks did not cause any casualties, as they weaponized a non-virulent strain of </a:t>
            </a:r>
            <a:r>
              <a:rPr lang="en-US" i="1">
                <a:cs typeface="Times New Roman" pitchFamily="18" charset="0"/>
              </a:rPr>
              <a:t>B. anthracis </a:t>
            </a:r>
            <a:r>
              <a:rPr lang="en-US">
                <a:cs typeface="Times New Roman" pitchFamily="18" charset="0"/>
              </a:rPr>
              <a:t>(Sterne 34F2) used for animal immunizations. The cult did successfully execute nerve agent attacks in 1994 and 1995.  The recent use of anthrax as a terrorist weapon in the United States has underscored the need for the clinician to be able to recognize and to treat victims of bioweapons.</a:t>
            </a:r>
          </a:p>
          <a:p>
            <a:pPr algn="just"/>
            <a:endParaRPr lang="en-US">
              <a:cs typeface="Times New Roman" pitchFamily="18" charset="0"/>
            </a:endParaRPr>
          </a:p>
          <a:p>
            <a:pPr algn="just"/>
            <a:endParaRPr lang="en-US">
              <a:cs typeface="Times New Roman" pitchFamily="18" charset="0"/>
            </a:endParaRPr>
          </a:p>
          <a:p>
            <a:pPr algn="just"/>
            <a:r>
              <a:rPr lang="en-US" b="1">
                <a:cs typeface="Times New Roman" pitchFamily="18" charset="0"/>
              </a:rPr>
              <a:t>Reference: </a:t>
            </a:r>
            <a:r>
              <a:rPr lang="en-US">
                <a:cs typeface="Times New Roman" pitchFamily="18" charset="0"/>
              </a:rPr>
              <a:t>Keim P, Smith KL, Keys C, et al: Molecular investigation of the Aum Shinrikyo anthrax release in Kameido, Japan.  </a:t>
            </a:r>
            <a:r>
              <a:rPr lang="en-US" i="1">
                <a:cs typeface="Times New Roman" pitchFamily="18" charset="0"/>
              </a:rPr>
              <a:t>J Clin Microbiol</a:t>
            </a:r>
            <a:r>
              <a:rPr lang="en-US">
                <a:cs typeface="Times New Roman" pitchFamily="18" charset="0"/>
              </a:rPr>
              <a:t> 39(12):4566-4567, 2001.</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09EA9C-8C6E-4759-A3DB-2483B9CBEEBA}" type="slidenum">
              <a:rPr lang="en-US"/>
              <a:pPr/>
              <a:t>10</a:t>
            </a:fld>
            <a:endParaRPr lang="en-US"/>
          </a:p>
        </p:txBody>
      </p:sp>
      <p:sp>
        <p:nvSpPr>
          <p:cNvPr id="709634" name="Rectangle 2"/>
          <p:cNvSpPr>
            <a:spLocks noGrp="1" noRot="1" noChangeAspect="1" noChangeArrowheads="1" noTextEdit="1"/>
          </p:cNvSpPr>
          <p:nvPr>
            <p:ph type="sldImg"/>
          </p:nvPr>
        </p:nvSpPr>
        <p:spPr>
          <a:ln/>
        </p:spPr>
      </p:sp>
      <p:sp>
        <p:nvSpPr>
          <p:cNvPr id="709635" name="Rectangle 3"/>
          <p:cNvSpPr>
            <a:spLocks noGrp="1" noChangeArrowheads="1"/>
          </p:cNvSpPr>
          <p:nvPr>
            <p:ph type="body" idx="1"/>
          </p:nvPr>
        </p:nvSpPr>
        <p:spPr/>
        <p:txBody>
          <a:bodyPr/>
          <a:lstStyle/>
          <a:p>
            <a:r>
              <a:rPr lang="en-US" sz="1000" dirty="0"/>
              <a:t>The doomsday religious cult </a:t>
            </a:r>
            <a:r>
              <a:rPr lang="en-US" sz="1000" dirty="0" err="1"/>
              <a:t>Aum</a:t>
            </a:r>
            <a:r>
              <a:rPr lang="en-US" sz="1000" dirty="0"/>
              <a:t> </a:t>
            </a:r>
            <a:r>
              <a:rPr lang="en-US" sz="1000" dirty="0" err="1"/>
              <a:t>Shinrikyo</a:t>
            </a:r>
            <a:r>
              <a:rPr lang="en-US" sz="1000" dirty="0"/>
              <a:t> launched at least 10 bio- and chemical-weapons attacks in Japan before actually causing illness.  In 1995, cult members placed plastic bags containing the deadly nerve gas </a:t>
            </a:r>
            <a:r>
              <a:rPr lang="en-US" sz="1000" dirty="0" err="1"/>
              <a:t>sarin</a:t>
            </a:r>
            <a:r>
              <a:rPr lang="en-US" sz="1000" dirty="0"/>
              <a:t> on trains in the Tokyo subway.  The bags were punctured by a cult member with an umbrella tip causing the gas to be released, spreading throughout the car.  The cult members then quickly exited the train.    </a:t>
            </a:r>
          </a:p>
          <a:p>
            <a:r>
              <a:rPr lang="en-US" sz="1000" dirty="0"/>
              <a:t>At the end of the day, 15 subway systems had been affected, 12 persons died, 3,800 were injured, and scores of worried well overwhelmed the medical system.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97F795-948B-4A2C-A739-4E28381083C6}" type="slidenum">
              <a:rPr lang="en-US"/>
              <a:pPr/>
              <a:t>11</a:t>
            </a:fld>
            <a:endParaRPr lang="en-US"/>
          </a:p>
        </p:txBody>
      </p:sp>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p:txBody>
          <a:bodyPr/>
          <a:lstStyle/>
          <a:p>
            <a:pPr algn="ctr"/>
            <a:r>
              <a:rPr lang="en-US" b="1">
                <a:cs typeface="Times New Roman" pitchFamily="18" charset="0"/>
              </a:rPr>
              <a:t>CORE SLIDE</a:t>
            </a:r>
          </a:p>
          <a:p>
            <a:endParaRPr lang="en-US">
              <a:cs typeface="Times New Roman" pitchFamily="18" charset="0"/>
            </a:endParaRPr>
          </a:p>
          <a:p>
            <a:r>
              <a:rPr lang="en-US">
                <a:cs typeface="Times New Roman" pitchFamily="18" charset="0"/>
              </a:rPr>
              <a:t>In more recent experience we have the use of letters as delivery vehicles for anthrax as a biological weapon in September and October of 2001.  There were a total of 5 letters mailed, 4 of which have been recovered and three of which we see in this photograph.  There were two known mailing dates, one on September 18 and the second was October 9, 2001.  The letter(s) to the AMI building in Florida was not recovered.  The September 18 letters went to the offices of NBC Studios in New York City, the N.Y. Post in New York.  The October 9 letters were mailed to Senators Daschle and Leahy of the U.S. Senate.  The amount of anthrax in these letters was estimated to be 1-2 grams.  The letter to Senator Leahy (which was unopened at the time it was discovered) contained approximately 2 grams of highly weaponized anthrax spores.</a:t>
            </a:r>
          </a:p>
          <a:p>
            <a:endParaRPr lang="en-US">
              <a:cs typeface="Times New Roman" pitchFamily="18" charset="0"/>
            </a:endParaRPr>
          </a:p>
          <a:p>
            <a:r>
              <a:rPr lang="en-US"/>
              <a:t>There may have been 4 anthrax-laced letters sent to New York City in the mailing of September 18th - letters to Tom Brokaw at NBC, Dan Rather at CBS, Peter Jennings at ABC and The New York Post.  (There may have been others, but these are the only letters that are actually </a:t>
            </a:r>
            <a:r>
              <a:rPr lang="en-US" i="1"/>
              <a:t>known</a:t>
            </a:r>
            <a:r>
              <a:rPr lang="en-US"/>
              <a:t> to have caused cases of anthrax.)</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E630B7-12FA-4F2B-8C15-89302F5F5498}" type="slidenum">
              <a:rPr lang="en-US"/>
              <a:pPr/>
              <a:t>12</a:t>
            </a:fld>
            <a:endParaRPr lang="en-US"/>
          </a:p>
        </p:txBody>
      </p:sp>
      <p:sp>
        <p:nvSpPr>
          <p:cNvPr id="712706" name="Rectangle 2"/>
          <p:cNvSpPr>
            <a:spLocks noGrp="1" noRot="1" noChangeAspect="1" noChangeArrowheads="1" noTextEdit="1"/>
          </p:cNvSpPr>
          <p:nvPr>
            <p:ph type="sldImg"/>
          </p:nvPr>
        </p:nvSpPr>
        <p:spPr>
          <a:ln/>
        </p:spPr>
      </p:sp>
      <p:sp>
        <p:nvSpPr>
          <p:cNvPr id="712707" name="Rectangle 3"/>
          <p:cNvSpPr>
            <a:spLocks noGrp="1" noChangeArrowheads="1"/>
          </p:cNvSpPr>
          <p:nvPr>
            <p:ph type="body" idx="1"/>
          </p:nvPr>
        </p:nvSpPr>
        <p:spPr/>
        <p:txBody>
          <a:bodyPr/>
          <a:lstStyle/>
          <a:p>
            <a:r>
              <a:rPr lang="en-US" sz="1000" dirty="0"/>
              <a:t>This slide shows the American Media Building, Florida, the workplace of the first diagnosed inhalational anthrax case in the bioterrorism-related anthrax cases of 2001.</a:t>
            </a:r>
          </a:p>
          <a:p>
            <a:endParaRPr lang="en-US" sz="1000" dirty="0"/>
          </a:p>
          <a:p>
            <a:endParaRPr lang="en-US" sz="10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D88BE9D-B635-4558-B808-1B448FD69B92}" type="datetimeFigureOut">
              <a:rPr lang="fa-IR" smtClean="0"/>
              <a:pPr/>
              <a:t>02/23/1440</a:t>
            </a:fld>
            <a:endParaRPr lang="fa-I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fa-I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87442C0-633E-4E20-A11C-F7E96D967F3F}"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D88BE9D-B635-4558-B808-1B448FD69B92}" type="datetimeFigureOut">
              <a:rPr lang="fa-IR" smtClean="0"/>
              <a:pPr/>
              <a:t>02/23/1440</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487442C0-633E-4E20-A11C-F7E96D967F3F}"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D88BE9D-B635-4558-B808-1B448FD69B92}" type="datetimeFigureOut">
              <a:rPr lang="fa-IR" smtClean="0"/>
              <a:pPr/>
              <a:t>02/23/1440</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487442C0-633E-4E20-A11C-F7E96D967F3F}"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D88BE9D-B635-4558-B808-1B448FD69B92}" type="datetimeFigureOut">
              <a:rPr lang="fa-IR" smtClean="0"/>
              <a:pPr/>
              <a:t>02/23/1440</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487442C0-633E-4E20-A11C-F7E96D967F3F}" type="slidenum">
              <a:rPr lang="fa-IR" smtClean="0"/>
              <a:pPr/>
              <a:t>‹#›</a:t>
            </a:fld>
            <a:endParaRPr lang="fa-I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D88BE9D-B635-4558-B808-1B448FD69B92}" type="datetimeFigureOut">
              <a:rPr lang="fa-IR" smtClean="0"/>
              <a:pPr/>
              <a:t>02/23/1440</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487442C0-633E-4E20-A11C-F7E96D967F3F}" type="slidenum">
              <a:rPr lang="fa-IR" smtClean="0"/>
              <a:pPr/>
              <a:t>‹#›</a:t>
            </a:fld>
            <a:endParaRPr lang="fa-I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D88BE9D-B635-4558-B808-1B448FD69B92}" type="datetimeFigureOut">
              <a:rPr lang="fa-IR" smtClean="0"/>
              <a:pPr/>
              <a:t>02/23/1440</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487442C0-633E-4E20-A11C-F7E96D967F3F}" type="slidenum">
              <a:rPr lang="fa-IR" smtClean="0"/>
              <a:pPr/>
              <a:t>‹#›</a:t>
            </a:fld>
            <a:endParaRPr lang="fa-I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D88BE9D-B635-4558-B808-1B448FD69B92}" type="datetimeFigureOut">
              <a:rPr lang="fa-IR" smtClean="0"/>
              <a:pPr/>
              <a:t>02/23/1440</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487442C0-633E-4E20-A11C-F7E96D967F3F}"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D88BE9D-B635-4558-B808-1B448FD69B92}" type="datetimeFigureOut">
              <a:rPr lang="fa-IR" smtClean="0"/>
              <a:pPr/>
              <a:t>02/23/1440</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487442C0-633E-4E20-A11C-F7E96D967F3F}" type="slidenum">
              <a:rPr lang="fa-IR" smtClean="0"/>
              <a:pPr/>
              <a:t>‹#›</a:t>
            </a:fld>
            <a:endParaRPr lang="fa-I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D88BE9D-B635-4558-B808-1B448FD69B92}" type="datetimeFigureOut">
              <a:rPr lang="fa-IR" smtClean="0"/>
              <a:pPr/>
              <a:t>02/23/1440</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487442C0-633E-4E20-A11C-F7E96D967F3F}"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D88BE9D-B635-4558-B808-1B448FD69B92}" type="datetimeFigureOut">
              <a:rPr lang="fa-IR" smtClean="0"/>
              <a:pPr/>
              <a:t>02/23/1440</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487442C0-633E-4E20-A11C-F7E96D967F3F}"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D88BE9D-B635-4558-B808-1B448FD69B92}" type="datetimeFigureOut">
              <a:rPr lang="fa-IR" smtClean="0"/>
              <a:pPr/>
              <a:t>02/23/1440</a:t>
            </a:fld>
            <a:endParaRPr lang="fa-I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a-I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87442C0-633E-4E20-A11C-F7E96D967F3F}" type="slidenum">
              <a:rPr lang="fa-IR" smtClean="0"/>
              <a:pPr/>
              <a:t>‹#›</a:t>
            </a:fld>
            <a:endParaRPr lang="fa-I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D88BE9D-B635-4558-B808-1B448FD69B92}" type="datetimeFigureOut">
              <a:rPr lang="fa-IR" smtClean="0"/>
              <a:pPr/>
              <a:t>02/23/1440</a:t>
            </a:fld>
            <a:endParaRPr lang="fa-I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a-I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87442C0-633E-4E20-A11C-F7E96D967F3F}"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ESM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6546" name="Object 2"/>
          <p:cNvGraphicFramePr>
            <a:graphicFrameLocks noChangeAspect="1"/>
          </p:cNvGraphicFramePr>
          <p:nvPr/>
        </p:nvGraphicFramePr>
        <p:xfrm>
          <a:off x="2418645" y="1066800"/>
          <a:ext cx="4219222" cy="5715000"/>
        </p:xfrm>
        <a:graphic>
          <a:graphicData uri="http://schemas.openxmlformats.org/presentationml/2006/ole">
            <p:oleObj spid="_x0000_s19458" name="Photo Editor Photo" r:id="rId4" imgW="2019048" imgH="3093988" progId="">
              <p:embed/>
            </p:oleObj>
          </a:graphicData>
        </a:graphic>
      </p:graphicFrame>
      <p:sp>
        <p:nvSpPr>
          <p:cNvPr id="236547" name="Rectangle 3"/>
          <p:cNvSpPr>
            <a:spLocks noGrp="1" noChangeArrowheads="1"/>
          </p:cNvSpPr>
          <p:nvPr>
            <p:ph type="title"/>
          </p:nvPr>
        </p:nvSpPr>
        <p:spPr>
          <a:xfrm>
            <a:off x="626533" y="152400"/>
            <a:ext cx="7772400" cy="838200"/>
          </a:xfrm>
        </p:spPr>
        <p:txBody>
          <a:bodyPr>
            <a:normAutofit fontScale="90000"/>
          </a:bodyPr>
          <a:lstStyle/>
          <a:p>
            <a:r>
              <a:rPr lang="en-US" sz="3400"/>
              <a:t>Sarin Gas Attack, Tokyo Subway, 1995</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 name="Rectangle 10"/>
          <p:cNvSpPr>
            <a:spLocks noChangeArrowheads="1"/>
          </p:cNvSpPr>
          <p:nvPr/>
        </p:nvSpPr>
        <p:spPr bwMode="auto">
          <a:xfrm>
            <a:off x="-952500" y="4064000"/>
            <a:ext cx="9144000" cy="0"/>
          </a:xfrm>
          <a:prstGeom prst="rect">
            <a:avLst/>
          </a:prstGeom>
          <a:noFill/>
          <a:ln w="9525">
            <a:noFill/>
            <a:miter lim="800000"/>
            <a:headEnd/>
            <a:tailEnd/>
          </a:ln>
          <a:effectLst/>
        </p:spPr>
        <p:txBody>
          <a:bodyPr>
            <a:spAutoFit/>
          </a:bodyPr>
          <a:lstStyle/>
          <a:p>
            <a:endParaRPr lang="en-US"/>
          </a:p>
        </p:txBody>
      </p:sp>
      <p:pic>
        <p:nvPicPr>
          <p:cNvPr id="15371" name="Picture 11" descr="pop"/>
          <p:cNvPicPr>
            <a:picLocks noChangeAspect="1" noChangeArrowheads="1"/>
          </p:cNvPicPr>
          <p:nvPr/>
        </p:nvPicPr>
        <p:blipFill>
          <a:blip r:embed="rId3">
            <a:lum bright="-4000"/>
          </a:blip>
          <a:srcRect/>
          <a:stretch>
            <a:fillRect/>
          </a:stretch>
        </p:blipFill>
        <p:spPr bwMode="auto">
          <a:xfrm>
            <a:off x="228600" y="1905000"/>
            <a:ext cx="8675688" cy="4492625"/>
          </a:xfrm>
          <a:prstGeom prst="rect">
            <a:avLst/>
          </a:prstGeom>
          <a:noFill/>
          <a:ln w="9525">
            <a:noFill/>
            <a:miter lim="800000"/>
            <a:headEnd/>
            <a:tailEnd/>
          </a:ln>
        </p:spPr>
      </p:pic>
      <p:sp>
        <p:nvSpPr>
          <p:cNvPr id="15372" name="Rectangle 12"/>
          <p:cNvSpPr>
            <a:spLocks noChangeArrowheads="1"/>
          </p:cNvSpPr>
          <p:nvPr/>
        </p:nvSpPr>
        <p:spPr bwMode="auto">
          <a:xfrm>
            <a:off x="4351338" y="477838"/>
            <a:ext cx="184150" cy="641350"/>
          </a:xfrm>
          <a:prstGeom prst="rect">
            <a:avLst/>
          </a:prstGeom>
          <a:noFill/>
          <a:ln w="12700" cap="sq">
            <a:noFill/>
            <a:miter lim="800000"/>
            <a:headEnd type="none" w="sm" len="sm"/>
            <a:tailEnd type="none" w="sm" len="sm"/>
          </a:ln>
          <a:effectLst/>
        </p:spPr>
        <p:txBody>
          <a:bodyPr wrap="none">
            <a:spAutoFit/>
          </a:bodyPr>
          <a:lstStyle/>
          <a:p>
            <a:endParaRPr lang="en-US" sz="3600" b="0">
              <a:solidFill>
                <a:schemeClr val="tx2"/>
              </a:solidFill>
              <a:effectLst>
                <a:outerShdw blurRad="38100" dist="38100" dir="2700000" algn="tl">
                  <a:srgbClr val="000000"/>
                </a:outerShdw>
              </a:effectLst>
            </a:endParaRPr>
          </a:p>
        </p:txBody>
      </p:sp>
      <p:sp>
        <p:nvSpPr>
          <p:cNvPr id="15373" name="Rectangle 13"/>
          <p:cNvSpPr>
            <a:spLocks noGrp="1" noChangeArrowheads="1"/>
          </p:cNvSpPr>
          <p:nvPr>
            <p:ph type="title"/>
          </p:nvPr>
        </p:nvSpPr>
        <p:spPr/>
        <p:txBody>
          <a:bodyPr>
            <a:normAutofit fontScale="90000"/>
          </a:bodyPr>
          <a:lstStyle/>
          <a:p>
            <a:r>
              <a:rPr lang="en-US"/>
              <a:t>Anthrax Letters</a:t>
            </a:r>
            <a:br>
              <a:rPr lang="en-US"/>
            </a:br>
            <a:r>
              <a:rPr lang="en-US" sz="3600"/>
              <a:t>United States</a:t>
            </a:r>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22" name="Object 1026"/>
          <p:cNvGraphicFramePr>
            <a:graphicFrameLocks noChangeAspect="1"/>
          </p:cNvGraphicFramePr>
          <p:nvPr/>
        </p:nvGraphicFramePr>
        <p:xfrm>
          <a:off x="0" y="0"/>
          <a:ext cx="9144000" cy="6858000"/>
        </p:xfrm>
        <a:graphic>
          <a:graphicData uri="http://schemas.openxmlformats.org/presentationml/2006/ole">
            <p:oleObj spid="_x0000_s20482" name="Photo Editor Photo" r:id="rId4" imgW="3142857" imgH="2066667" progId="">
              <p:embed/>
            </p:oleObj>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0" y="0"/>
            <a:ext cx="9182100" cy="61436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0" y="0"/>
            <a:ext cx="9144000" cy="6334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0" y="142852"/>
            <a:ext cx="9144000" cy="60007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66675" y="1781175"/>
            <a:ext cx="9010650" cy="3295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447675" y="571480"/>
            <a:ext cx="8248650" cy="525782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85786" y="142852"/>
            <a:ext cx="7772400" cy="1071570"/>
          </a:xfrm>
        </p:spPr>
        <p:txBody>
          <a:bodyPr>
            <a:normAutofit/>
          </a:bodyPr>
          <a:lstStyle/>
          <a:p>
            <a:r>
              <a:rPr lang="fa-IR" dirty="0" smtClean="0"/>
              <a:t>پدافند غیرعامل زیستی</a:t>
            </a:r>
            <a:endParaRPr lang="fa-IR" dirty="0"/>
          </a:p>
        </p:txBody>
      </p:sp>
      <p:sp>
        <p:nvSpPr>
          <p:cNvPr id="5" name="Subtitle 4"/>
          <p:cNvSpPr>
            <a:spLocks noGrp="1"/>
          </p:cNvSpPr>
          <p:nvPr>
            <p:ph type="subTitle" idx="1"/>
          </p:nvPr>
        </p:nvSpPr>
        <p:spPr>
          <a:xfrm>
            <a:off x="214282" y="1643050"/>
            <a:ext cx="8715436" cy="3500462"/>
          </a:xfrm>
        </p:spPr>
        <p:txBody>
          <a:bodyPr/>
          <a:lstStyle/>
          <a:p>
            <a:r>
              <a:rPr lang="fa-IR" dirty="0" smtClean="0"/>
              <a:t>مجموعه ای از اقدامات از قبیل : </a:t>
            </a:r>
            <a:r>
              <a:rPr lang="fa-IR" b="1" dirty="0" smtClean="0"/>
              <a:t>رصد و پایش، آشکارسازی، هشدار دهی، تشخیص و تصمیم و عملیات،کنترل، مدیریت بحران، حفاظت و پیشگیری، امداد و نجات، درمان، بازیابی و بازتوانی منابع، محدودسازی و رفع آلودگی در برابر تهدیدات زیستی که موجب حفاظت از سرمایه های ملی در برابر تهدیدات </a:t>
            </a:r>
            <a:r>
              <a:rPr lang="fa-IR" dirty="0" smtClean="0"/>
              <a:t>زیستی و کاهش آثار و عواقب ناشی از آنها می گردد.</a:t>
            </a:r>
            <a:endParaRPr lang="fa-I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14348" y="142853"/>
            <a:ext cx="7772400" cy="857255"/>
          </a:xfrm>
        </p:spPr>
        <p:txBody>
          <a:bodyPr/>
          <a:lstStyle/>
          <a:p>
            <a:r>
              <a:rPr lang="fa-IR" dirty="0" smtClean="0"/>
              <a:t>انواع تهدیدات زیستی</a:t>
            </a:r>
            <a:endParaRPr lang="fa-IR" dirty="0"/>
          </a:p>
        </p:txBody>
      </p:sp>
      <p:sp>
        <p:nvSpPr>
          <p:cNvPr id="5" name="Subtitle 4"/>
          <p:cNvSpPr>
            <a:spLocks noGrp="1"/>
          </p:cNvSpPr>
          <p:nvPr>
            <p:ph type="subTitle" idx="1"/>
          </p:nvPr>
        </p:nvSpPr>
        <p:spPr>
          <a:xfrm>
            <a:off x="685800" y="1500174"/>
            <a:ext cx="7772400" cy="3571900"/>
          </a:xfrm>
        </p:spPr>
        <p:txBody>
          <a:bodyPr/>
          <a:lstStyle/>
          <a:p>
            <a:endParaRPr lang="fa-IR" dirty="0"/>
          </a:p>
        </p:txBody>
      </p:sp>
      <p:pic>
        <p:nvPicPr>
          <p:cNvPr id="1026" name="Picture 2"/>
          <p:cNvPicPr>
            <a:picLocks noChangeAspect="1" noChangeArrowheads="1"/>
          </p:cNvPicPr>
          <p:nvPr/>
        </p:nvPicPr>
        <p:blipFill>
          <a:blip r:embed="rId2"/>
          <a:srcRect/>
          <a:stretch>
            <a:fillRect/>
          </a:stretch>
        </p:blipFill>
        <p:spPr bwMode="auto">
          <a:xfrm>
            <a:off x="42863" y="1500174"/>
            <a:ext cx="9058275" cy="4857784"/>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پدافند غیر عامل زیستی</a:t>
            </a:r>
            <a:endParaRPr lang="fa-IR" dirty="0"/>
          </a:p>
        </p:txBody>
      </p:sp>
      <p:sp>
        <p:nvSpPr>
          <p:cNvPr id="3" name="Subtitle 2"/>
          <p:cNvSpPr>
            <a:spLocks noGrp="1"/>
          </p:cNvSpPr>
          <p:nvPr>
            <p:ph type="subTitle" idx="1"/>
          </p:nvPr>
        </p:nvSpPr>
        <p:spPr/>
        <p:txBody>
          <a:bodyPr/>
          <a:lstStyle/>
          <a:p>
            <a:r>
              <a:rPr lang="fa-IR" dirty="0" smtClean="0"/>
              <a:t>دکتر مصطفی جوانیان</a:t>
            </a:r>
          </a:p>
          <a:p>
            <a:r>
              <a:rPr lang="fa-IR" dirty="0" smtClean="0"/>
              <a:t>دانشیار بیماریهای عفونی </a:t>
            </a:r>
            <a:endParaRPr lang="fa-I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57224" y="214291"/>
            <a:ext cx="7772400" cy="1000132"/>
          </a:xfrm>
        </p:spPr>
        <p:txBody>
          <a:bodyPr/>
          <a:lstStyle/>
          <a:p>
            <a:r>
              <a:rPr lang="fa-IR" dirty="0" smtClean="0"/>
              <a:t>عوامل زیستی</a:t>
            </a:r>
            <a:endParaRPr lang="fa-IR" dirty="0"/>
          </a:p>
        </p:txBody>
      </p:sp>
      <p:sp>
        <p:nvSpPr>
          <p:cNvPr id="5" name="Subtitle 4"/>
          <p:cNvSpPr>
            <a:spLocks noGrp="1"/>
          </p:cNvSpPr>
          <p:nvPr>
            <p:ph type="subTitle" idx="1"/>
          </p:nvPr>
        </p:nvSpPr>
        <p:spPr>
          <a:xfrm>
            <a:off x="214282" y="1357298"/>
            <a:ext cx="8715436" cy="4071966"/>
          </a:xfrm>
        </p:spPr>
        <p:txBody>
          <a:bodyPr>
            <a:normAutofit/>
          </a:bodyPr>
          <a:lstStyle/>
          <a:p>
            <a:pPr>
              <a:lnSpc>
                <a:spcPct val="150000"/>
              </a:lnSpc>
            </a:pPr>
            <a:r>
              <a:rPr lang="fa-IR" dirty="0" smtClean="0">
                <a:latin typeface="Arial" pitchFamily="34" charset="0"/>
                <a:cs typeface="Arial" pitchFamily="34" charset="0"/>
              </a:rPr>
              <a:t>عوامل ایجاد کننده بیماری های عفونی یا سموم ناشی از آنها که دربیوتروریسم  یا تسلیحات زیستی به کارمی روند را عوامل زیستی گویند؛ </a:t>
            </a:r>
            <a:r>
              <a:rPr lang="fa-IR" b="1" u="sng" dirty="0" smtClean="0">
                <a:latin typeface="Arial" pitchFamily="34" charset="0"/>
                <a:cs typeface="Arial" pitchFamily="34" charset="0"/>
              </a:rPr>
              <a:t>تقریباً بیش از 1200 نمونه </a:t>
            </a:r>
            <a:r>
              <a:rPr lang="fa-IR" dirty="0" smtClean="0">
                <a:latin typeface="Arial" pitchFamily="34" charset="0"/>
                <a:cs typeface="Arial" pitchFamily="34" charset="0"/>
              </a:rPr>
              <a:t>مختلف وجود دارد که شامل پریون </a:t>
            </a:r>
            <a:r>
              <a:rPr lang="en-US" dirty="0" err="1" smtClean="0">
                <a:latin typeface="Arial" pitchFamily="34" charset="0"/>
                <a:cs typeface="Arial" pitchFamily="34" charset="0"/>
              </a:rPr>
              <a:t>prions</a:t>
            </a:r>
            <a:r>
              <a:rPr lang="en-US" dirty="0" smtClean="0">
                <a:latin typeface="Arial" pitchFamily="34" charset="0"/>
                <a:cs typeface="Arial" pitchFamily="34" charset="0"/>
              </a:rPr>
              <a:t> )</a:t>
            </a:r>
            <a:r>
              <a:rPr lang="fa-IR" dirty="0" smtClean="0">
                <a:latin typeface="Arial" pitchFamily="34" charset="0"/>
                <a:cs typeface="Arial" pitchFamily="34" charset="0"/>
              </a:rPr>
              <a:t>) ،ویروسها، میكروارگانیسمها  (باکتری و قارچ)، برخی تك یاخته ها، و پرسلولی ها ، و سموم مرتبط به آنها  بوده که دارای خاصیت،بیماری زایی و کشندگی می باشند.</a:t>
            </a:r>
            <a:endParaRPr lang="fa-IR" dirty="0">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14348" y="142853"/>
            <a:ext cx="7772400" cy="857256"/>
          </a:xfrm>
        </p:spPr>
        <p:txBody>
          <a:bodyPr>
            <a:normAutofit/>
          </a:bodyPr>
          <a:lstStyle/>
          <a:p>
            <a:r>
              <a:rPr lang="fa-IR" sz="3600" dirty="0" smtClean="0"/>
              <a:t>ویژگی هاي منحصربه فرد عوامل زیستی</a:t>
            </a:r>
            <a:endParaRPr lang="fa-IR" sz="3600" dirty="0"/>
          </a:p>
        </p:txBody>
      </p:sp>
      <p:sp>
        <p:nvSpPr>
          <p:cNvPr id="5" name="Subtitle 4"/>
          <p:cNvSpPr>
            <a:spLocks noGrp="1"/>
          </p:cNvSpPr>
          <p:nvPr>
            <p:ph type="subTitle" idx="1"/>
          </p:nvPr>
        </p:nvSpPr>
        <p:spPr>
          <a:xfrm>
            <a:off x="0" y="1285860"/>
            <a:ext cx="9144000" cy="4214842"/>
          </a:xfrm>
        </p:spPr>
        <p:txBody>
          <a:bodyPr>
            <a:normAutofit/>
          </a:bodyPr>
          <a:lstStyle/>
          <a:p>
            <a:pPr>
              <a:buFont typeface="Wingdings" pitchFamily="2" charset="2"/>
              <a:buChar char="ü"/>
            </a:pPr>
            <a:r>
              <a:rPr lang="fa-IR" dirty="0" smtClean="0"/>
              <a:t>تأثیر آن ها آنی  نیست .</a:t>
            </a:r>
          </a:p>
          <a:p>
            <a:pPr>
              <a:buFont typeface="Wingdings" pitchFamily="2" charset="2"/>
              <a:buChar char="ü"/>
            </a:pPr>
            <a:r>
              <a:rPr lang="fa-IR" dirty="0" smtClean="0"/>
              <a:t>برای دست یابی به تأثیر مورد نظر، تنها به مقادیر ناچیزی از این سلاح نیاز است .</a:t>
            </a:r>
          </a:p>
          <a:p>
            <a:pPr>
              <a:buFont typeface="Wingdings" pitchFamily="2" charset="2"/>
              <a:buChar char="ü"/>
            </a:pPr>
            <a:r>
              <a:rPr lang="fa-IR" dirty="0" smtClean="0"/>
              <a:t>عوامل زیستی می توانند تأثیر ثانویه نیز داشته باشند.</a:t>
            </a:r>
          </a:p>
          <a:p>
            <a:pPr>
              <a:buFont typeface="Wingdings" pitchFamily="2" charset="2"/>
              <a:buChar char="ü"/>
            </a:pPr>
            <a:r>
              <a:rPr lang="fa-IR" dirty="0" smtClean="0"/>
              <a:t>عوامل زیستی مواد بی جان را نابود نمی کند.</a:t>
            </a:r>
          </a:p>
          <a:p>
            <a:pPr>
              <a:buFont typeface="Wingdings" pitchFamily="2" charset="2"/>
              <a:buChar char="ü"/>
            </a:pPr>
            <a:r>
              <a:rPr lang="fa-IR" dirty="0" smtClean="0"/>
              <a:t>تعدادی از میكروارگانیسم ها سموم بسیار خطرناکی تولید می کنند(توکسین ها</a:t>
            </a:r>
            <a:r>
              <a:rPr lang="fa-IR" dirty="0" smtClean="0"/>
              <a:t>).</a:t>
            </a:r>
            <a:endParaRPr lang="fa-IR"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42910" y="214291"/>
            <a:ext cx="7772400" cy="928694"/>
          </a:xfrm>
        </p:spPr>
        <p:txBody>
          <a:bodyPr>
            <a:normAutofit/>
          </a:bodyPr>
          <a:lstStyle/>
          <a:p>
            <a:r>
              <a:rPr lang="fa-IR" sz="3600" dirty="0" smtClean="0"/>
              <a:t>راه هاي احتمالی به دست آوردن عوامل زیستی</a:t>
            </a:r>
            <a:endParaRPr lang="fa-IR" sz="3600" dirty="0"/>
          </a:p>
        </p:txBody>
      </p:sp>
      <p:sp>
        <p:nvSpPr>
          <p:cNvPr id="5" name="Subtitle 4"/>
          <p:cNvSpPr>
            <a:spLocks noGrp="1"/>
          </p:cNvSpPr>
          <p:nvPr>
            <p:ph type="subTitle" idx="1"/>
          </p:nvPr>
        </p:nvSpPr>
        <p:spPr>
          <a:xfrm>
            <a:off x="357158" y="1500174"/>
            <a:ext cx="8572560" cy="3571900"/>
          </a:xfrm>
        </p:spPr>
        <p:txBody>
          <a:bodyPr>
            <a:normAutofit lnSpcReduction="10000"/>
          </a:bodyPr>
          <a:lstStyle/>
          <a:p>
            <a:pPr marL="514350" indent="-514350"/>
            <a:r>
              <a:rPr lang="fa-IR" dirty="0" smtClean="0"/>
              <a:t>1)  از طریق یك دولت تأمین کننده</a:t>
            </a:r>
          </a:p>
          <a:p>
            <a:pPr marL="514350" indent="-514350"/>
            <a:endParaRPr lang="fa-IR" dirty="0" smtClean="0"/>
          </a:p>
          <a:p>
            <a:r>
              <a:rPr lang="fa-IR" dirty="0" smtClean="0"/>
              <a:t>2 )  منحرف سازی مسیرهای حمل ونقل</a:t>
            </a:r>
          </a:p>
          <a:p>
            <a:endParaRPr lang="fa-IR" dirty="0" smtClean="0"/>
          </a:p>
          <a:p>
            <a:pPr marL="514350" indent="-514350"/>
            <a:r>
              <a:rPr lang="fa-IR" dirty="0" smtClean="0"/>
              <a:t>3)  منابع طبیعی</a:t>
            </a:r>
          </a:p>
          <a:p>
            <a:pPr marL="514350" indent="-514350"/>
            <a:endParaRPr lang="fa-IR" dirty="0" smtClean="0"/>
          </a:p>
          <a:p>
            <a:r>
              <a:rPr lang="fa-IR" dirty="0" smtClean="0"/>
              <a:t>4)   سرقت از دانشگاه ها، آزمایشگاه های میكروب شناسی، دامپزشكی و صنایع</a:t>
            </a:r>
            <a:endParaRPr lang="fa-I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14348" y="285729"/>
            <a:ext cx="7772400" cy="1428760"/>
          </a:xfrm>
        </p:spPr>
        <p:txBody>
          <a:bodyPr>
            <a:normAutofit/>
          </a:bodyPr>
          <a:lstStyle/>
          <a:p>
            <a:r>
              <a:rPr lang="fa-IR" sz="3600" dirty="0" smtClean="0"/>
              <a:t>الگوهاي بیماري بالینی كه نمایانگر شیوع عامل تهدید زیستی هستند:</a:t>
            </a:r>
            <a:endParaRPr lang="fa-IR" sz="3600" dirty="0"/>
          </a:p>
        </p:txBody>
      </p:sp>
      <p:sp>
        <p:nvSpPr>
          <p:cNvPr id="5" name="Subtitle 4"/>
          <p:cNvSpPr>
            <a:spLocks noGrp="1"/>
          </p:cNvSpPr>
          <p:nvPr>
            <p:ph type="subTitle" idx="1"/>
          </p:nvPr>
        </p:nvSpPr>
        <p:spPr>
          <a:xfrm>
            <a:off x="428596" y="1714488"/>
            <a:ext cx="8429684" cy="3214710"/>
          </a:xfrm>
        </p:spPr>
        <p:txBody>
          <a:bodyPr>
            <a:normAutofit fontScale="92500"/>
          </a:bodyPr>
          <a:lstStyle/>
          <a:p>
            <a:r>
              <a:rPr lang="fa-IR" dirty="0" smtClean="0"/>
              <a:t>1)افزایش ناگهانی در شمار بیماران با علائم مشابه </a:t>
            </a:r>
          </a:p>
          <a:p>
            <a:r>
              <a:rPr lang="fa-IR" dirty="0" smtClean="0"/>
              <a:t>2) افزایش میزان مرگ ومیر در بین قربانیانی که محل کار و زندگی آن ها مشابه</a:t>
            </a:r>
          </a:p>
          <a:p>
            <a:r>
              <a:rPr lang="fa-IR" dirty="0" smtClean="0"/>
              <a:t>است .</a:t>
            </a:r>
          </a:p>
          <a:p>
            <a:r>
              <a:rPr lang="fa-IR" dirty="0" smtClean="0"/>
              <a:t>3) بیماری مشابهی که به طور همزمان در حیوانات نیز ایجاد شود.</a:t>
            </a:r>
          </a:p>
          <a:p>
            <a:r>
              <a:rPr lang="fa-IR" dirty="0" smtClean="0"/>
              <a:t>4)بیماری در منطقه ای که به طور طبیعی نباید دیده شود و یا زمانی بروز کند که انتظار نمی رود.</a:t>
            </a:r>
          </a:p>
          <a:p>
            <a:r>
              <a:rPr lang="fa-IR" dirty="0" smtClean="0"/>
              <a:t>5) تشخیص یك بیماری شناخته شده بیوتروریسمی مانند سیاه زخم تنفسی یا آبله</a:t>
            </a:r>
            <a:endParaRPr lang="fa-I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14348" y="285728"/>
            <a:ext cx="7772400" cy="571504"/>
          </a:xfrm>
        </p:spPr>
        <p:txBody>
          <a:bodyPr>
            <a:normAutofit fontScale="90000"/>
          </a:bodyPr>
          <a:lstStyle/>
          <a:p>
            <a:r>
              <a:rPr lang="fa-IR" sz="3200" dirty="0" smtClean="0"/>
              <a:t>روش هاي انتشار عوامل زیستی</a:t>
            </a:r>
            <a:endParaRPr lang="fa-IR" sz="3200" dirty="0"/>
          </a:p>
        </p:txBody>
      </p:sp>
      <p:sp>
        <p:nvSpPr>
          <p:cNvPr id="5" name="Subtitle 4"/>
          <p:cNvSpPr>
            <a:spLocks noGrp="1"/>
          </p:cNvSpPr>
          <p:nvPr>
            <p:ph type="subTitle" idx="1"/>
          </p:nvPr>
        </p:nvSpPr>
        <p:spPr>
          <a:xfrm>
            <a:off x="685800" y="1214422"/>
            <a:ext cx="7772400" cy="3929090"/>
          </a:xfrm>
        </p:spPr>
        <p:txBody>
          <a:bodyPr/>
          <a:lstStyle/>
          <a:p>
            <a:r>
              <a:rPr lang="fa-IR" dirty="0" smtClean="0"/>
              <a:t>الف) روش های انتشار عوامل، جهت ایجاد آلودگی تنفسی نظیر افشانه ها و پودرها</a:t>
            </a:r>
          </a:p>
          <a:p>
            <a:r>
              <a:rPr lang="fa-IR" dirty="0" smtClean="0"/>
              <a:t>ب) آلودگی آب و غذا</a:t>
            </a:r>
          </a:p>
          <a:p>
            <a:r>
              <a:rPr lang="fa-IR" dirty="0" smtClean="0"/>
              <a:t>پ) فرو رفتن جسم خارجی در بدن</a:t>
            </a:r>
          </a:p>
          <a:p>
            <a:r>
              <a:rPr lang="fa-IR" dirty="0" smtClean="0"/>
              <a:t> ت) تماس مستقیم با افراد یا حیوانات</a:t>
            </a:r>
          </a:p>
          <a:p>
            <a:r>
              <a:rPr lang="fa-IR" dirty="0" smtClean="0"/>
              <a:t>ث) مهمات و جنگ افزار های نظامی</a:t>
            </a:r>
            <a:endParaRPr lang="fa-I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14348" y="214291"/>
            <a:ext cx="7772400" cy="785817"/>
          </a:xfrm>
        </p:spPr>
        <p:txBody>
          <a:bodyPr>
            <a:normAutofit/>
          </a:bodyPr>
          <a:lstStyle/>
          <a:p>
            <a:r>
              <a:rPr lang="fa-IR" sz="3600" dirty="0" smtClean="0"/>
              <a:t>طبقه بندي مهم ترین عوامل تهدیدات زیستی</a:t>
            </a:r>
            <a:endParaRPr lang="fa-IR" sz="3600" dirty="0"/>
          </a:p>
        </p:txBody>
      </p:sp>
      <p:sp>
        <p:nvSpPr>
          <p:cNvPr id="5" name="Subtitle 4"/>
          <p:cNvSpPr>
            <a:spLocks noGrp="1"/>
          </p:cNvSpPr>
          <p:nvPr>
            <p:ph type="subTitle" idx="1"/>
          </p:nvPr>
        </p:nvSpPr>
        <p:spPr>
          <a:xfrm>
            <a:off x="214282" y="1071546"/>
            <a:ext cx="8786874" cy="4071966"/>
          </a:xfrm>
        </p:spPr>
        <p:txBody>
          <a:bodyPr>
            <a:normAutofit/>
          </a:bodyPr>
          <a:lstStyle/>
          <a:p>
            <a:r>
              <a:rPr lang="fa-IR" b="1" dirty="0" smtClean="0"/>
              <a:t>گروه اول</a:t>
            </a:r>
          </a:p>
          <a:p>
            <a:r>
              <a:rPr lang="fa-IR" dirty="0" smtClean="0"/>
              <a:t>اعضاء این گروه توانایی سهولت انتشار ، انتقال آسان فردی ، مرگ ومیر فراوان ، عامل وحشت عمومی و ازهم پاشیدگی جامعه را دارا می باشند.</a:t>
            </a:r>
          </a:p>
          <a:p>
            <a:r>
              <a:rPr lang="fa-IR" dirty="0" smtClean="0"/>
              <a:t>عامل </a:t>
            </a:r>
            <a:r>
              <a:rPr lang="fa-IR" b="1" dirty="0" smtClean="0"/>
              <a:t>- سیاه زخم </a:t>
            </a:r>
            <a:r>
              <a:rPr lang="en-US" b="1" dirty="0" smtClean="0"/>
              <a:t>(Bacillus </a:t>
            </a:r>
            <a:r>
              <a:rPr lang="en-US" b="1" dirty="0" err="1" smtClean="0"/>
              <a:t>anthracis</a:t>
            </a:r>
            <a:r>
              <a:rPr lang="en-US" b="1" dirty="0" smtClean="0"/>
              <a:t> )</a:t>
            </a:r>
            <a:endParaRPr lang="fa-IR" b="1" dirty="0" smtClean="0"/>
          </a:p>
          <a:p>
            <a:r>
              <a:rPr lang="fa-IR" dirty="0" smtClean="0"/>
              <a:t>عامل </a:t>
            </a:r>
            <a:r>
              <a:rPr lang="fa-IR" b="1" dirty="0" smtClean="0"/>
              <a:t>- طاعون </a:t>
            </a:r>
            <a:r>
              <a:rPr lang="en-US" b="1" dirty="0" smtClean="0"/>
              <a:t>(</a:t>
            </a:r>
            <a:r>
              <a:rPr lang="en-US" b="1" dirty="0" err="1" smtClean="0"/>
              <a:t>Yersinia</a:t>
            </a:r>
            <a:r>
              <a:rPr lang="en-US" b="1" dirty="0" smtClean="0"/>
              <a:t> </a:t>
            </a:r>
            <a:r>
              <a:rPr lang="en-US" b="1" dirty="0" err="1" smtClean="0"/>
              <a:t>pestis</a:t>
            </a:r>
            <a:r>
              <a:rPr lang="en-US" b="1" dirty="0" smtClean="0"/>
              <a:t> )</a:t>
            </a:r>
            <a:endParaRPr lang="fa-IR" b="1" dirty="0" smtClean="0"/>
          </a:p>
          <a:p>
            <a:r>
              <a:rPr lang="fa-IR" dirty="0" smtClean="0"/>
              <a:t>عامل </a:t>
            </a:r>
            <a:r>
              <a:rPr lang="fa-IR" b="1" dirty="0" smtClean="0"/>
              <a:t>- بوتولیسم </a:t>
            </a:r>
            <a:r>
              <a:rPr lang="en-US" b="1" dirty="0" smtClean="0"/>
              <a:t>Clostridium </a:t>
            </a:r>
            <a:r>
              <a:rPr lang="en-US" b="1" dirty="0" err="1" smtClean="0"/>
              <a:t>butolinum</a:t>
            </a:r>
            <a:r>
              <a:rPr lang="en-US" b="1" dirty="0" smtClean="0"/>
              <a:t> )</a:t>
            </a:r>
            <a:r>
              <a:rPr lang="fa-IR" b="1" dirty="0" smtClean="0"/>
              <a:t>)</a:t>
            </a:r>
          </a:p>
          <a:p>
            <a:r>
              <a:rPr lang="fa-IR" dirty="0" smtClean="0"/>
              <a:t>عامل </a:t>
            </a:r>
            <a:r>
              <a:rPr lang="fa-IR" b="1" dirty="0" smtClean="0"/>
              <a:t>- تولارمی </a:t>
            </a:r>
            <a:r>
              <a:rPr lang="en-US" b="1" dirty="0" err="1" smtClean="0"/>
              <a:t>Francisella</a:t>
            </a:r>
            <a:r>
              <a:rPr lang="en-US" b="1" dirty="0" smtClean="0"/>
              <a:t> </a:t>
            </a:r>
            <a:r>
              <a:rPr lang="en-US" b="1" dirty="0" err="1" smtClean="0"/>
              <a:t>tularensis</a:t>
            </a:r>
            <a:r>
              <a:rPr lang="en-US" b="1" dirty="0" smtClean="0"/>
              <a:t> )</a:t>
            </a:r>
            <a:r>
              <a:rPr lang="fa-IR" b="1" dirty="0" smtClean="0"/>
              <a:t>)</a:t>
            </a:r>
          </a:p>
          <a:p>
            <a:r>
              <a:rPr lang="fa-IR" dirty="0" smtClean="0"/>
              <a:t>عامل </a:t>
            </a:r>
            <a:r>
              <a:rPr lang="fa-IR" b="1" dirty="0" smtClean="0"/>
              <a:t>- آبله </a:t>
            </a:r>
            <a:r>
              <a:rPr lang="en-US" b="1" dirty="0" smtClean="0"/>
              <a:t>(</a:t>
            </a:r>
            <a:r>
              <a:rPr lang="en-US" b="1" dirty="0" err="1" smtClean="0"/>
              <a:t>Variola</a:t>
            </a:r>
            <a:r>
              <a:rPr lang="en-US" b="1" dirty="0" smtClean="0"/>
              <a:t> major )</a:t>
            </a:r>
            <a:endParaRPr lang="fa-I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85720" y="285728"/>
            <a:ext cx="8643998" cy="4525583"/>
          </a:xfrm>
        </p:spPr>
        <p:txBody>
          <a:bodyPr>
            <a:normAutofit lnSpcReduction="10000"/>
          </a:bodyPr>
          <a:lstStyle/>
          <a:p>
            <a:r>
              <a:rPr lang="fa-IR" sz="2800" dirty="0" smtClean="0"/>
              <a:t>گروه دوم</a:t>
            </a:r>
            <a:br>
              <a:rPr lang="fa-IR" sz="2800" dirty="0" smtClean="0"/>
            </a:br>
            <a:r>
              <a:rPr lang="fa-IR" sz="2800" dirty="0" smtClean="0"/>
              <a:t>از خصوصیات بارز این گروه می توان به سهولت انتشار ، انتقال از طریق آب و غذا ،مرگ و میر پایین ، نیاز به اقدامات تشخیصی خاص و نظارت های بعدی اشاره کرد.</a:t>
            </a:r>
          </a:p>
          <a:p>
            <a:r>
              <a:rPr lang="fa-IR" dirty="0" smtClean="0"/>
              <a:t>عامل </a:t>
            </a:r>
            <a:r>
              <a:rPr lang="fa-IR" b="1" dirty="0" smtClean="0"/>
              <a:t>- تب کیو </a:t>
            </a:r>
            <a:r>
              <a:rPr lang="en-US" b="1" dirty="0" err="1" smtClean="0"/>
              <a:t>Coxiella</a:t>
            </a:r>
            <a:r>
              <a:rPr lang="en-US" b="1" dirty="0" smtClean="0"/>
              <a:t> </a:t>
            </a:r>
            <a:r>
              <a:rPr lang="en-US" b="1" dirty="0" err="1" smtClean="0"/>
              <a:t>burnetii</a:t>
            </a:r>
            <a:endParaRPr lang="fa-IR" b="1" dirty="0" smtClean="0"/>
          </a:p>
          <a:p>
            <a:r>
              <a:rPr lang="fa-IR" dirty="0" smtClean="0"/>
              <a:t>عامل </a:t>
            </a:r>
            <a:r>
              <a:rPr lang="fa-IR" b="1" dirty="0" smtClean="0"/>
              <a:t>- بروسلوز </a:t>
            </a:r>
            <a:r>
              <a:rPr lang="en-US" b="1" dirty="0" err="1" smtClean="0"/>
              <a:t>Brucellae</a:t>
            </a:r>
            <a:r>
              <a:rPr lang="en-US" b="1" dirty="0" smtClean="0"/>
              <a:t> </a:t>
            </a:r>
            <a:r>
              <a:rPr lang="en-US" b="1" dirty="0" err="1" smtClean="0"/>
              <a:t>spp</a:t>
            </a:r>
            <a:endParaRPr lang="fa-IR" b="1" dirty="0" smtClean="0"/>
          </a:p>
          <a:p>
            <a:r>
              <a:rPr lang="fa-IR" dirty="0" smtClean="0"/>
              <a:t>عامل </a:t>
            </a:r>
            <a:r>
              <a:rPr lang="fa-IR" b="1" dirty="0" smtClean="0"/>
              <a:t>- مشمشه یا گلاندرز </a:t>
            </a:r>
            <a:r>
              <a:rPr lang="en-US" b="1" dirty="0" err="1" smtClean="0"/>
              <a:t>Burkholderia</a:t>
            </a:r>
            <a:r>
              <a:rPr lang="en-US" b="1" dirty="0" smtClean="0"/>
              <a:t> </a:t>
            </a:r>
            <a:r>
              <a:rPr lang="en-US" b="1" dirty="0" err="1" smtClean="0"/>
              <a:t>mallei</a:t>
            </a:r>
            <a:endParaRPr lang="en-US" b="1" dirty="0" smtClean="0"/>
          </a:p>
          <a:p>
            <a:r>
              <a:rPr lang="fa-IR" dirty="0" smtClean="0"/>
              <a:t>عامل قانقاریا </a:t>
            </a:r>
            <a:r>
              <a:rPr lang="fa-IR" b="1" dirty="0" smtClean="0"/>
              <a:t>- </a:t>
            </a:r>
            <a:r>
              <a:rPr lang="en-US" b="1" dirty="0" smtClean="0"/>
              <a:t>Clostridium </a:t>
            </a:r>
            <a:r>
              <a:rPr lang="en-US" b="1" dirty="0" err="1" smtClean="0"/>
              <a:t>perfringenes</a:t>
            </a:r>
            <a:endParaRPr lang="fa-IR" b="1" dirty="0" smtClean="0"/>
          </a:p>
          <a:p>
            <a:r>
              <a:rPr lang="fa-IR" dirty="0" smtClean="0"/>
              <a:t>عامل مسمومیت غذایی </a:t>
            </a:r>
            <a:r>
              <a:rPr lang="fa-IR" b="1" dirty="0" smtClean="0"/>
              <a:t>– </a:t>
            </a:r>
            <a:r>
              <a:rPr lang="en-US" b="1" dirty="0" smtClean="0"/>
              <a:t>Staphylococci</a:t>
            </a:r>
            <a:r>
              <a:rPr lang="fa-IR" b="1" dirty="0" smtClean="0"/>
              <a:t> (</a:t>
            </a:r>
            <a:r>
              <a:rPr lang="fa-IR" dirty="0" smtClean="0"/>
              <a:t>انتروتوکسین</a:t>
            </a:r>
            <a:r>
              <a:rPr lang="en-US" dirty="0" smtClean="0"/>
              <a:t> </a:t>
            </a:r>
            <a:r>
              <a:rPr lang="fa-IR" dirty="0" smtClean="0"/>
              <a:t> </a:t>
            </a:r>
            <a:r>
              <a:rPr lang="en-US" dirty="0" smtClean="0"/>
              <a:t>B </a:t>
            </a:r>
            <a:r>
              <a:rPr lang="fa-IR" dirty="0" smtClean="0"/>
              <a:t>)</a:t>
            </a:r>
          </a:p>
          <a:p>
            <a:r>
              <a:rPr lang="fa-IR" dirty="0" smtClean="0"/>
              <a:t>عامل وبا </a:t>
            </a:r>
            <a:r>
              <a:rPr lang="fa-IR" b="1" dirty="0" smtClean="0"/>
              <a:t>- </a:t>
            </a:r>
            <a:r>
              <a:rPr lang="en-US" b="1" dirty="0" err="1" smtClean="0"/>
              <a:t>Vibrio</a:t>
            </a:r>
            <a:r>
              <a:rPr lang="en-US" b="1" dirty="0" smtClean="0"/>
              <a:t> </a:t>
            </a:r>
            <a:r>
              <a:rPr lang="en-US" b="1" dirty="0" err="1" smtClean="0"/>
              <a:t>cholerae</a:t>
            </a:r>
            <a:endParaRPr lang="fa-I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28596" y="428604"/>
            <a:ext cx="8286808" cy="4572032"/>
          </a:xfrm>
        </p:spPr>
        <p:txBody>
          <a:bodyPr/>
          <a:lstStyle/>
          <a:p>
            <a:r>
              <a:rPr lang="fa-IR" b="1" dirty="0" smtClean="0"/>
              <a:t>گروه سوم</a:t>
            </a:r>
          </a:p>
          <a:p>
            <a:r>
              <a:rPr lang="fa-IR" dirty="0" smtClean="0"/>
              <a:t>از خصوصیات بارز این گروه می توان به سهولت تولید و انتشار آسان، قابلیت بالقوه ایجاد بیماری در سطح وسیع ،کشندگی زیاد و اثرات مخرب بر بهداشت عمو می اشاره کرد.</a:t>
            </a:r>
          </a:p>
          <a:p>
            <a:endParaRPr lang="fa-IR" dirty="0" smtClean="0"/>
          </a:p>
          <a:p>
            <a:r>
              <a:rPr lang="fa-IR" dirty="0" smtClean="0"/>
              <a:t>مایكوباکتریوم </a:t>
            </a:r>
            <a:r>
              <a:rPr lang="fa-IR" b="1" dirty="0" smtClean="0"/>
              <a:t>توبرکولوزیس با مقاومت چنددارویی</a:t>
            </a:r>
          </a:p>
          <a:p>
            <a:r>
              <a:rPr lang="fa-IR" dirty="0" smtClean="0"/>
              <a:t>ویروس های عامل </a:t>
            </a:r>
            <a:r>
              <a:rPr lang="fa-IR" b="1" dirty="0" smtClean="0"/>
              <a:t>- تب هموراژیك منتقله از طریق کنه</a:t>
            </a:r>
          </a:p>
          <a:p>
            <a:r>
              <a:rPr lang="fa-IR" dirty="0" smtClean="0"/>
              <a:t>ویروس های مولد </a:t>
            </a:r>
            <a:r>
              <a:rPr lang="fa-IR" b="1" dirty="0" smtClean="0"/>
              <a:t>- آنسفالیت منتقله از طریق کنه</a:t>
            </a:r>
          </a:p>
          <a:p>
            <a:r>
              <a:rPr lang="fa-IR" dirty="0" smtClean="0"/>
              <a:t>ویروس </a:t>
            </a:r>
            <a:r>
              <a:rPr lang="fa-IR" b="1" dirty="0" smtClean="0"/>
              <a:t>- عامل تب زرد</a:t>
            </a:r>
          </a:p>
          <a:p>
            <a:endParaRPr lang="fa-I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57224" y="214291"/>
            <a:ext cx="7772400" cy="1357322"/>
          </a:xfrm>
        </p:spPr>
        <p:txBody>
          <a:bodyPr>
            <a:normAutofit/>
          </a:bodyPr>
          <a:lstStyle/>
          <a:p>
            <a:r>
              <a:rPr lang="fa-IR" sz="3200" dirty="0" smtClean="0"/>
              <a:t>معرفی مهم ترین میکروارگانیسم هاي مورد استفاده در</a:t>
            </a:r>
            <a:br>
              <a:rPr lang="fa-IR" sz="3200" dirty="0" smtClean="0"/>
            </a:br>
            <a:r>
              <a:rPr lang="fa-IR" sz="3200" dirty="0" smtClean="0"/>
              <a:t>جنگ هاي زیستی و بیوتروریسم</a:t>
            </a:r>
            <a:endParaRPr lang="fa-IR" sz="3200" dirty="0"/>
          </a:p>
        </p:txBody>
      </p:sp>
      <p:sp>
        <p:nvSpPr>
          <p:cNvPr id="5" name="Subtitle 4"/>
          <p:cNvSpPr>
            <a:spLocks noGrp="1"/>
          </p:cNvSpPr>
          <p:nvPr>
            <p:ph type="subTitle" idx="1"/>
          </p:nvPr>
        </p:nvSpPr>
        <p:spPr>
          <a:xfrm>
            <a:off x="285720" y="1714488"/>
            <a:ext cx="8643998" cy="3143272"/>
          </a:xfrm>
        </p:spPr>
        <p:txBody>
          <a:bodyPr>
            <a:normAutofit fontScale="85000" lnSpcReduction="10000"/>
          </a:bodyPr>
          <a:lstStyle/>
          <a:p>
            <a:r>
              <a:rPr lang="fa-IR" b="1" dirty="0" smtClean="0"/>
              <a:t>باكتري باسیلوس آنتراسیس، عامل بیماري سیاه زخم</a:t>
            </a:r>
          </a:p>
          <a:p>
            <a:pPr algn="just"/>
            <a:r>
              <a:rPr lang="fa-IR" dirty="0" smtClean="0"/>
              <a:t>استفاده از این عامل به عنوان سلاح زیستی را می توان به دو دوره (قبل و بعد از</a:t>
            </a:r>
          </a:p>
          <a:p>
            <a:pPr algn="just"/>
            <a:r>
              <a:rPr lang="fa-IR" dirty="0" smtClean="0"/>
              <a:t>سال 1920 ) تقسیم بندی نمود؛ به طوری که قبل از سال 1920 بیشتر از طریق آلودگی</a:t>
            </a:r>
          </a:p>
          <a:p>
            <a:pPr algn="just"/>
            <a:r>
              <a:rPr lang="fa-IR" dirty="0" smtClean="0"/>
              <a:t>آب و مواد غذایی و تلقیح میكروب در سوژه های مورد نظر انجام گرفته و پس از این</a:t>
            </a:r>
          </a:p>
          <a:p>
            <a:pPr algn="just"/>
            <a:r>
              <a:rPr lang="fa-IR" dirty="0" smtClean="0"/>
              <a:t>سال، استفاده از اسپور باکتری به صورت آئروسل به عنوان عامل زیستی استنشاقی مورد</a:t>
            </a:r>
          </a:p>
          <a:p>
            <a:pPr algn="just"/>
            <a:r>
              <a:rPr lang="fa-IR" dirty="0" smtClean="0"/>
              <a:t>توجه قرار گرفته است . طبق اطلاعات موجود آلمان، ژاپن، انگلستان، ایالات متحده،</a:t>
            </a:r>
          </a:p>
          <a:p>
            <a:pPr algn="just"/>
            <a:r>
              <a:rPr lang="fa-IR" dirty="0" smtClean="0"/>
              <a:t>کانادا و روسیه از کشورهایی هستند که در خصوص استفاده از این عامل و ایجاد مراکز</a:t>
            </a:r>
          </a:p>
          <a:p>
            <a:pPr algn="just"/>
            <a:r>
              <a:rPr lang="fa-IR" dirty="0" smtClean="0"/>
              <a:t>تحقیقاتی در مورد باکتری سیاه زخم فعالیت دارند.</a:t>
            </a:r>
            <a:endParaRPr lang="fa-IR" dirty="0"/>
          </a:p>
        </p:txBody>
      </p:sp>
      <p:pic>
        <p:nvPicPr>
          <p:cNvPr id="6" name="Picture 5" descr="H:\مركز بهداشت\IHR\آنتراکس - 4.png"/>
          <p:cNvPicPr/>
          <p:nvPr/>
        </p:nvPicPr>
        <p:blipFill>
          <a:blip r:embed="rId2" cstate="print"/>
          <a:srcRect/>
          <a:stretch>
            <a:fillRect/>
          </a:stretch>
        </p:blipFill>
        <p:spPr bwMode="auto">
          <a:xfrm>
            <a:off x="785786" y="4572008"/>
            <a:ext cx="2466975" cy="184785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57158" y="357166"/>
            <a:ext cx="8572560" cy="4857784"/>
          </a:xfrm>
        </p:spPr>
        <p:txBody>
          <a:bodyPr>
            <a:normAutofit fontScale="85000" lnSpcReduction="10000"/>
          </a:bodyPr>
          <a:lstStyle/>
          <a:p>
            <a:r>
              <a:rPr lang="fa-IR" b="1" dirty="0" smtClean="0"/>
              <a:t>باكتري یرسینیاپستیس، عامل بیماري طاعون</a:t>
            </a:r>
          </a:p>
          <a:p>
            <a:r>
              <a:rPr lang="fa-IR" dirty="0" smtClean="0"/>
              <a:t>تاریخچه بیماری مربوط به زمانی است که موش های خانگی در زندگی انسان وارد</a:t>
            </a:r>
          </a:p>
          <a:p>
            <a:r>
              <a:rPr lang="fa-IR" dirty="0" smtClean="0"/>
              <a:t>شدند و از آن پس طی قرون مختلف، پاندمی های متعددی از آن به نام مرگ سیاه در</a:t>
            </a:r>
          </a:p>
          <a:p>
            <a:r>
              <a:rPr lang="fa-IR" dirty="0" smtClean="0"/>
              <a:t>آسیا و اروپا اتفاق افتاد. این بیماری در اواسط قرن یازدهم از بین النهرین آغاز و تا اواخر</a:t>
            </a:r>
          </a:p>
          <a:p>
            <a:r>
              <a:rPr lang="fa-IR" dirty="0" smtClean="0"/>
              <a:t>قرن شانزدهم نقاط مختلف اروپا را مورد تهاجم قرار داد که در قرن چهاردهم تلفات آن</a:t>
            </a:r>
          </a:p>
          <a:p>
            <a:r>
              <a:rPr lang="fa-IR" dirty="0" smtClean="0"/>
              <a:t>به اوج خود رسید و آخرین پاندمی آن در 1871 از آسیا ی مرکزی آغاز و در سراسر</a:t>
            </a:r>
          </a:p>
          <a:p>
            <a:r>
              <a:rPr lang="fa-IR" dirty="0" smtClean="0"/>
              <a:t>گیتی شیوع یافت . در قرن چهاردهم، در طول محاصره کافا، برای اولین بار اپیدمی</a:t>
            </a:r>
          </a:p>
          <a:p>
            <a:r>
              <a:rPr lang="fa-IR" dirty="0" smtClean="0"/>
              <a:t>طاعون در میان تاتارهای مهاجم مشاهده شد. آن ها جسدهای مردگان را به قصد فراگیر</a:t>
            </a:r>
          </a:p>
          <a:p>
            <a:r>
              <a:rPr lang="fa-IR" dirty="0" smtClean="0"/>
              <a:t>نمودن طاعون با استفاده از دستگاه منجنیق به سمت شهر پرتاب می کردند. در 31 ژوئن</a:t>
            </a:r>
          </a:p>
          <a:p>
            <a:r>
              <a:rPr lang="fa-IR" dirty="0" smtClean="0"/>
              <a:t>سال 1763 یك افسر انگلیسی تعدادی پتو و وسایل مورد نیاز را از یك بیمارستان که</a:t>
            </a:r>
          </a:p>
          <a:p>
            <a:r>
              <a:rPr lang="fa-IR" dirty="0" smtClean="0"/>
              <a:t>بیماران مبتلا به طاعون در آن بستری بودند به اهالی دهكد ه ای در نزدیكی رودخانه ای</a:t>
            </a:r>
          </a:p>
          <a:p>
            <a:r>
              <a:rPr lang="fa-IR" dirty="0" smtClean="0"/>
              <a:t>در اوهایو ایالات متحده سپرد که این امر منجر به بروز اپیدمی وسیعی در میان اهالی</a:t>
            </a:r>
          </a:p>
          <a:p>
            <a:r>
              <a:rPr lang="fa-IR" dirty="0" smtClean="0"/>
              <a:t>بومی گشت .</a:t>
            </a:r>
            <a:endParaRPr lang="fa-I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85786" y="214291"/>
            <a:ext cx="7772400" cy="500065"/>
          </a:xfrm>
        </p:spPr>
        <p:txBody>
          <a:bodyPr>
            <a:normAutofit fontScale="90000"/>
          </a:bodyPr>
          <a:lstStyle/>
          <a:p>
            <a:r>
              <a:rPr lang="fa-IR" dirty="0" smtClean="0"/>
              <a:t>اهداف کارگاه:</a:t>
            </a:r>
            <a:endParaRPr lang="fa-IR" dirty="0"/>
          </a:p>
        </p:txBody>
      </p:sp>
      <p:sp>
        <p:nvSpPr>
          <p:cNvPr id="5" name="Subtitle 4"/>
          <p:cNvSpPr>
            <a:spLocks noGrp="1"/>
          </p:cNvSpPr>
          <p:nvPr>
            <p:ph type="subTitle" idx="1"/>
          </p:nvPr>
        </p:nvSpPr>
        <p:spPr>
          <a:xfrm>
            <a:off x="685800" y="857232"/>
            <a:ext cx="7772400" cy="4286280"/>
          </a:xfrm>
        </p:spPr>
        <p:txBody>
          <a:bodyPr>
            <a:normAutofit/>
          </a:bodyPr>
          <a:lstStyle/>
          <a:p>
            <a:pPr>
              <a:buFont typeface="Wingdings" pitchFamily="2" charset="2"/>
              <a:buChar char="ü"/>
            </a:pPr>
            <a:r>
              <a:rPr lang="fa-IR" dirty="0" smtClean="0"/>
              <a:t> تعریف پدافند غیر عامل</a:t>
            </a:r>
          </a:p>
          <a:p>
            <a:pPr>
              <a:buFont typeface="Wingdings" pitchFamily="2" charset="2"/>
              <a:buChar char="ü"/>
            </a:pPr>
            <a:r>
              <a:rPr lang="fa-IR" dirty="0" smtClean="0"/>
              <a:t> ضرورت توجه به پدافند غیر عامل</a:t>
            </a:r>
          </a:p>
          <a:p>
            <a:pPr>
              <a:buFont typeface="Wingdings" pitchFamily="2" charset="2"/>
              <a:buChar char="ü"/>
            </a:pPr>
            <a:r>
              <a:rPr lang="fa-IR" dirty="0" smtClean="0"/>
              <a:t> انواع تهدیدات از دیدگاه پدافند غیر عامل</a:t>
            </a:r>
          </a:p>
          <a:p>
            <a:pPr>
              <a:buFont typeface="Wingdings" pitchFamily="2" charset="2"/>
              <a:buChar char="ü"/>
            </a:pPr>
            <a:r>
              <a:rPr lang="fa-IR" dirty="0" smtClean="0"/>
              <a:t> انواع تهدیدات زیستی</a:t>
            </a:r>
          </a:p>
          <a:p>
            <a:pPr>
              <a:buFont typeface="Wingdings" pitchFamily="2" charset="2"/>
              <a:buChar char="ü"/>
            </a:pPr>
            <a:r>
              <a:rPr lang="fa-IR" dirty="0" smtClean="0"/>
              <a:t> </a:t>
            </a:r>
            <a:r>
              <a:rPr lang="fa-IR" dirty="0" smtClean="0"/>
              <a:t>پدافند غیرعامل زیستی</a:t>
            </a:r>
          </a:p>
          <a:p>
            <a:pPr>
              <a:buFont typeface="Wingdings" pitchFamily="2" charset="2"/>
              <a:buChar char="ü"/>
            </a:pPr>
            <a:r>
              <a:rPr lang="fa-IR" dirty="0" smtClean="0"/>
              <a:t>ساختار پدافند غیر عامل در وزارت بهداشت درمان و آموزش پزشکی</a:t>
            </a:r>
          </a:p>
          <a:p>
            <a:pPr>
              <a:buFont typeface="Wingdings" pitchFamily="2" charset="2"/>
              <a:buChar char="ü"/>
            </a:pPr>
            <a:r>
              <a:rPr lang="fa-IR" dirty="0" smtClean="0"/>
              <a:t> </a:t>
            </a:r>
            <a:r>
              <a:rPr lang="fa-IR" dirty="0" smtClean="0"/>
              <a:t>اقداماتی که باید در زمان بروز حوادث انجام داد.</a:t>
            </a:r>
          </a:p>
          <a:p>
            <a:pPr>
              <a:buFont typeface="Wingdings" pitchFamily="2" charset="2"/>
              <a:buChar char="ü"/>
            </a:pPr>
            <a:r>
              <a:rPr lang="fa-IR" dirty="0" smtClean="0"/>
              <a:t>وظایف دانشگاه</a:t>
            </a:r>
          </a:p>
          <a:p>
            <a:pPr>
              <a:buFont typeface="Wingdings" pitchFamily="2" charset="2"/>
              <a:buChar char="ü"/>
            </a:pPr>
            <a:endParaRPr lang="fa-I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0034" y="1285860"/>
            <a:ext cx="8229600" cy="4071966"/>
          </a:xfrm>
        </p:spPr>
        <p:txBody>
          <a:bodyPr/>
          <a:lstStyle/>
          <a:p>
            <a:pPr algn="r"/>
            <a:r>
              <a:rPr lang="fa-IR" dirty="0" smtClean="0"/>
              <a:t>اجزای چرخه پدافند غیر عامل زیستی:  </a:t>
            </a:r>
            <a:endParaRPr lang="fa-I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 y="0"/>
            <a:ext cx="9144000" cy="68580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fa-IR" dirty="0" smtClean="0"/>
              <a:t>تشخیص و نحوه مواجهه با</a:t>
            </a:r>
            <a:br>
              <a:rPr lang="fa-IR" dirty="0" smtClean="0"/>
            </a:br>
            <a:r>
              <a:rPr lang="fa-IR" dirty="0" smtClean="0"/>
              <a:t>عوامل زیستی</a:t>
            </a:r>
            <a:endParaRPr lang="fa-I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57158" y="571480"/>
            <a:ext cx="8501122" cy="4857784"/>
          </a:xfrm>
        </p:spPr>
        <p:txBody>
          <a:bodyPr/>
          <a:lstStyle/>
          <a:p>
            <a:pPr marL="514350" indent="-514350">
              <a:buAutoNum type="arabicParenR"/>
            </a:pPr>
            <a:r>
              <a:rPr lang="fa-IR" b="1" dirty="0" smtClean="0"/>
              <a:t>ارزیابی همه گیري شناختی</a:t>
            </a:r>
          </a:p>
          <a:p>
            <a:pPr marL="514350" indent="-514350">
              <a:buAutoNum type="arabicParenR"/>
            </a:pPr>
            <a:endParaRPr lang="fa-IR" b="1" dirty="0" smtClean="0"/>
          </a:p>
          <a:p>
            <a:pPr marL="514350" indent="-514350">
              <a:buAutoNum type="arabicParenR"/>
            </a:pPr>
            <a:r>
              <a:rPr lang="fa-IR" b="1" dirty="0" smtClean="0"/>
              <a:t>ارزیابی خطر</a:t>
            </a:r>
          </a:p>
          <a:p>
            <a:pPr marL="514350" indent="-514350"/>
            <a:endParaRPr lang="fa-IR" b="1"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85786" y="214291"/>
            <a:ext cx="7772400" cy="857256"/>
          </a:xfrm>
        </p:spPr>
        <p:txBody>
          <a:bodyPr>
            <a:normAutofit/>
          </a:bodyPr>
          <a:lstStyle/>
          <a:p>
            <a:r>
              <a:rPr lang="fa-IR" sz="3200" dirty="0" smtClean="0"/>
              <a:t>چك لیست فرمانده حادثه</a:t>
            </a:r>
            <a:endParaRPr lang="fa-IR" sz="3200" dirty="0"/>
          </a:p>
        </p:txBody>
      </p:sp>
      <p:sp>
        <p:nvSpPr>
          <p:cNvPr id="5" name="Subtitle 4"/>
          <p:cNvSpPr>
            <a:spLocks noGrp="1"/>
          </p:cNvSpPr>
          <p:nvPr>
            <p:ph type="subTitle" idx="1"/>
          </p:nvPr>
        </p:nvSpPr>
        <p:spPr>
          <a:xfrm>
            <a:off x="214282" y="1285860"/>
            <a:ext cx="8715436" cy="4214842"/>
          </a:xfrm>
        </p:spPr>
        <p:txBody>
          <a:bodyPr/>
          <a:lstStyle/>
          <a:p>
            <a:pPr marL="514350" indent="-514350">
              <a:buAutoNum type="arabicParenR"/>
            </a:pPr>
            <a:r>
              <a:rPr lang="fa-IR" dirty="0" smtClean="0"/>
              <a:t>اصول حفاظتی را در مورد خود رعایت کنید.</a:t>
            </a:r>
          </a:p>
          <a:p>
            <a:pPr marL="514350" indent="-514350">
              <a:buAutoNum type="arabicParenR"/>
            </a:pPr>
            <a:r>
              <a:rPr lang="fa-IR" dirty="0" smtClean="0"/>
              <a:t>مرکز فرماندهی حادثه را تشكیل دهید.</a:t>
            </a:r>
          </a:p>
          <a:p>
            <a:pPr marL="514350" indent="-514350">
              <a:buAutoNum type="arabicParenR"/>
            </a:pPr>
            <a:r>
              <a:rPr lang="fa-IR" dirty="0" smtClean="0"/>
              <a:t>مراکز امن برپا کنید؛ بالای بلندی ها و در خلاف جهت باد مستقر شوید. (باد ازسمت شما به سمت منطقه آلوده بوزد).</a:t>
            </a:r>
          </a:p>
          <a:p>
            <a:pPr marL="514350" indent="-514350">
              <a:buAutoNum type="arabicParenR"/>
            </a:pPr>
            <a:r>
              <a:rPr lang="fa-IR" dirty="0" smtClean="0"/>
              <a:t>با تجهیزات مخصوص، اطراف منطقه آلوده را محصور کنید</a:t>
            </a:r>
          </a:p>
          <a:p>
            <a:pPr marL="514350" indent="-514350">
              <a:buAutoNum type="arabicParenR"/>
            </a:pPr>
            <a:r>
              <a:rPr lang="fa-IR" dirty="0" smtClean="0"/>
              <a:t>اطلاعات را با توجه به مفاهیم ( حادثه/ تهدید/ مشكوك) جمع آوری کنید. </a:t>
            </a:r>
          </a:p>
          <a:p>
            <a:pPr marL="514350" indent="-514350">
              <a:buAutoNum type="arabicParenR"/>
            </a:pPr>
            <a:r>
              <a:rPr lang="fa-IR" dirty="0" smtClean="0"/>
              <a:t> تجهیزات </a:t>
            </a:r>
            <a:r>
              <a:rPr lang="fa-IR" dirty="0" smtClean="0"/>
              <a:t>حفاظت </a:t>
            </a:r>
            <a:r>
              <a:rPr lang="fa-IR" dirty="0" smtClean="0"/>
              <a:t>فردی (</a:t>
            </a:r>
            <a:r>
              <a:rPr lang="en-US" dirty="0" smtClean="0"/>
              <a:t>PPE </a:t>
            </a:r>
            <a:r>
              <a:rPr lang="fa-IR" dirty="0" smtClean="0"/>
              <a:t>) و ابزارهای کنترل آلودگی مناسب را انتخاب کنید.</a:t>
            </a:r>
            <a:endParaRPr lang="fa-I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85720" y="285728"/>
            <a:ext cx="8715436" cy="5286412"/>
          </a:xfrm>
        </p:spPr>
        <p:txBody>
          <a:bodyPr>
            <a:normAutofit/>
          </a:bodyPr>
          <a:lstStyle/>
          <a:p>
            <a:r>
              <a:rPr lang="fa-IR" dirty="0" smtClean="0"/>
              <a:t>7) مطمئن شوید که هیچ یك از افراد تیم بدون </a:t>
            </a:r>
            <a:r>
              <a:rPr lang="en-US" dirty="0" smtClean="0"/>
              <a:t>PPE </a:t>
            </a:r>
            <a:r>
              <a:rPr lang="fa-IR" dirty="0" smtClean="0"/>
              <a:t>مناسب وارد منطقه آلوده</a:t>
            </a:r>
          </a:p>
          <a:p>
            <a:r>
              <a:rPr lang="fa-IR" dirty="0" smtClean="0"/>
              <a:t>نمی شوند.</a:t>
            </a:r>
          </a:p>
          <a:p>
            <a:r>
              <a:rPr lang="fa-IR" dirty="0" smtClean="0"/>
              <a:t>8) قربانیان را به مناطق امن منتقل و اطلاعات شخصی ، شماره تماس و آدرس آنها را جمع آوری کنید.</a:t>
            </a:r>
          </a:p>
          <a:p>
            <a:r>
              <a:rPr lang="fa-IR" dirty="0" smtClean="0"/>
              <a:t>9) مراکز بهداشتی درمانی را آگاه سازید.</a:t>
            </a:r>
          </a:p>
          <a:p>
            <a:r>
              <a:rPr lang="fa-IR" dirty="0" smtClean="0"/>
              <a:t>10) شواهد را مشخص و ارائه دهید.</a:t>
            </a:r>
          </a:p>
          <a:p>
            <a:r>
              <a:rPr lang="fa-IR" dirty="0" smtClean="0"/>
              <a:t>11) در رابطه با اطلاع رسانی، راهبردی مؤثر به کار ببرید.</a:t>
            </a:r>
          </a:p>
          <a:p>
            <a:r>
              <a:rPr lang="fa-IR" dirty="0" smtClean="0"/>
              <a:t>12) یك فرد مناسب به عنوان رابط بهداشتی مشخص کنید.</a:t>
            </a:r>
          </a:p>
          <a:p>
            <a:r>
              <a:rPr lang="fa-IR" dirty="0" smtClean="0"/>
              <a:t>13) سطح مناسب پاسخی را که مورد نیاز است معین کنید.</a:t>
            </a:r>
          </a:p>
          <a:p>
            <a:r>
              <a:rPr lang="fa-IR" dirty="0" smtClean="0"/>
              <a:t>14) تیم های تخصصی جهت اعزام به محل حادثه، شناسا یی و ارزیابی مناطق مشخص شده را درخواست کنید.</a:t>
            </a:r>
            <a:endParaRPr lang="fa-I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28596" y="214290"/>
            <a:ext cx="8429684" cy="5286412"/>
          </a:xfrm>
        </p:spPr>
        <p:txBody>
          <a:bodyPr/>
          <a:lstStyle/>
          <a:p>
            <a:r>
              <a:rPr lang="fa-IR" dirty="0" smtClean="0"/>
              <a:t>15) کارکنان را در رابطه با رعایت ایمنی مناسب در محل توجیه کنید.</a:t>
            </a:r>
          </a:p>
          <a:p>
            <a:r>
              <a:rPr lang="fa-IR" dirty="0" smtClean="0"/>
              <a:t>16) عملیات رفع آلودگی را به انجام برسانید.</a:t>
            </a:r>
          </a:p>
          <a:p>
            <a:r>
              <a:rPr lang="fa-IR" dirty="0" smtClean="0"/>
              <a:t>17) ارزیابی خطر را انجام دهید.</a:t>
            </a:r>
          </a:p>
          <a:p>
            <a:r>
              <a:rPr lang="fa-IR" dirty="0" smtClean="0"/>
              <a:t>18) از اینکه سایر خطرات انفجاری، پرتوی و شیمیایی، منطقه را تهدید نمی کنند ،مطمئن شوید.</a:t>
            </a:r>
          </a:p>
          <a:p>
            <a:r>
              <a:rPr lang="fa-IR" dirty="0" smtClean="0"/>
              <a:t>19) محدودسازی مخاطرات و محصورسازی منطقه آلوده را انجام دهید.</a:t>
            </a:r>
          </a:p>
          <a:p>
            <a:r>
              <a:rPr lang="fa-IR" dirty="0" smtClean="0"/>
              <a:t>20) چنانچه امكانات و منابع اضافی لازم است آنها را مشخص کنید.</a:t>
            </a:r>
          </a:p>
          <a:p>
            <a:r>
              <a:rPr lang="fa-IR" dirty="0" smtClean="0"/>
              <a:t>21) عملیات پاکسازی را انجام دهید.</a:t>
            </a:r>
          </a:p>
          <a:p>
            <a:r>
              <a:rPr lang="fa-IR" dirty="0" smtClean="0"/>
              <a:t>22) دستورالعمل های کامل عملیات پاکسازی را به سازمان های مسئول رفع آلودگی و پاکسازی محیط ارائه دهید.</a:t>
            </a:r>
          </a:p>
          <a:p>
            <a:r>
              <a:rPr lang="fa-IR" dirty="0" smtClean="0"/>
              <a:t>23) سازمان های ملی و بین المللی مرتبط را آگاه سازید.</a:t>
            </a:r>
            <a:endParaRPr lang="fa-I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85786" y="285729"/>
            <a:ext cx="7772400" cy="1071570"/>
          </a:xfrm>
        </p:spPr>
        <p:txBody>
          <a:bodyPr>
            <a:normAutofit/>
          </a:bodyPr>
          <a:lstStyle/>
          <a:p>
            <a:r>
              <a:rPr lang="fa-IR" sz="3600" dirty="0" smtClean="0"/>
              <a:t>پیشگیري اولیه از حوادث زیستی</a:t>
            </a:r>
            <a:endParaRPr lang="fa-IR" sz="3600" dirty="0"/>
          </a:p>
        </p:txBody>
      </p:sp>
      <p:sp>
        <p:nvSpPr>
          <p:cNvPr id="5" name="Subtitle 4"/>
          <p:cNvSpPr>
            <a:spLocks noGrp="1"/>
          </p:cNvSpPr>
          <p:nvPr>
            <p:ph type="subTitle" idx="1"/>
          </p:nvPr>
        </p:nvSpPr>
        <p:spPr>
          <a:xfrm>
            <a:off x="214282" y="1571612"/>
            <a:ext cx="8643998" cy="3500462"/>
          </a:xfrm>
        </p:spPr>
        <p:txBody>
          <a:bodyPr>
            <a:normAutofit/>
          </a:bodyPr>
          <a:lstStyle/>
          <a:p>
            <a:pPr>
              <a:buFont typeface="Wingdings" pitchFamily="2" charset="2"/>
              <a:buChar char="Ø"/>
            </a:pPr>
            <a:r>
              <a:rPr lang="fa-IR" dirty="0" smtClean="0"/>
              <a:t>در صورتی که در معرض عوامل زیستی قرار گرفتید، اولین و موثرترین راه برای جلوگیری از انتشار این عوامل شستن دست هاست .</a:t>
            </a:r>
          </a:p>
          <a:p>
            <a:pPr>
              <a:buFont typeface="Wingdings" pitchFamily="2" charset="2"/>
              <a:buChar char="Ø"/>
            </a:pPr>
            <a:endParaRPr lang="fa-IR" dirty="0" smtClean="0"/>
          </a:p>
          <a:p>
            <a:pPr>
              <a:buFont typeface="Wingdings" pitchFamily="2" charset="2"/>
              <a:buChar char="Ø"/>
            </a:pPr>
            <a:r>
              <a:rPr lang="fa-IR" dirty="0" smtClean="0"/>
              <a:t>ضدعفونی کردن لوازم منزل، زمین و دستگیره های درها و در آوردن یا تمیز کردن کفش ها به هنگام ورود به منزل از راه های پیشنهادی برای عدم انتشار این میكروب هاست .</a:t>
            </a:r>
            <a:endParaRPr lang="fa-I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142852"/>
            <a:ext cx="7772400" cy="1071570"/>
          </a:xfrm>
        </p:spPr>
        <p:txBody>
          <a:bodyPr/>
          <a:lstStyle/>
          <a:p>
            <a:r>
              <a:rPr lang="fa-IR" b="1" dirty="0"/>
              <a:t>تعاریف و کلیات</a:t>
            </a:r>
            <a:endParaRPr lang="fa-IR" dirty="0"/>
          </a:p>
        </p:txBody>
      </p:sp>
      <p:sp>
        <p:nvSpPr>
          <p:cNvPr id="3" name="Subtitle 2"/>
          <p:cNvSpPr>
            <a:spLocks noGrp="1"/>
          </p:cNvSpPr>
          <p:nvPr>
            <p:ph type="subTitle" idx="1"/>
          </p:nvPr>
        </p:nvSpPr>
        <p:spPr>
          <a:xfrm>
            <a:off x="214282" y="1214422"/>
            <a:ext cx="8786874" cy="4071966"/>
          </a:xfrm>
        </p:spPr>
        <p:txBody>
          <a:bodyPr>
            <a:normAutofit/>
          </a:bodyPr>
          <a:lstStyle/>
          <a:p>
            <a:pPr algn="r">
              <a:buFont typeface="Wingdings" pitchFamily="2" charset="2"/>
              <a:buChar char="q"/>
            </a:pPr>
            <a:r>
              <a:rPr lang="fa-IR" dirty="0"/>
              <a:t>واژه </a:t>
            </a:r>
            <a:r>
              <a:rPr lang="fa-IR" b="1" dirty="0"/>
              <a:t>پدافند به معنای دفاع بوده و در مقابل آفند به معنی هجوم وحمله می </a:t>
            </a:r>
            <a:r>
              <a:rPr lang="fa-IR" b="1" dirty="0" smtClean="0"/>
              <a:t>آید.</a:t>
            </a:r>
          </a:p>
          <a:p>
            <a:pPr algn="r">
              <a:buFont typeface="Wingdings" pitchFamily="2" charset="2"/>
              <a:buChar char="q"/>
            </a:pPr>
            <a:endParaRPr lang="fa-IR" b="1" i="1" u="sng" dirty="0" smtClean="0"/>
          </a:p>
          <a:p>
            <a:pPr algn="r">
              <a:buFont typeface="Wingdings" pitchFamily="2" charset="2"/>
              <a:buChar char="q"/>
            </a:pPr>
            <a:r>
              <a:rPr lang="fa-IR" i="1" u="sng" dirty="0" smtClean="0"/>
              <a:t>پدافند غیرعامل </a:t>
            </a:r>
            <a:r>
              <a:rPr lang="fa-IR" dirty="0" smtClean="0"/>
              <a:t>به </a:t>
            </a:r>
            <a:r>
              <a:rPr lang="fa-IR" b="1" dirty="0" smtClean="0"/>
              <a:t>مجموعه اقداماتی اطلاق می گردد که مستلزم به کارگیری جنگ افزار نبوده و بااجرای آن می توان از وارد شدن خسارات مالی به تجهیزات ، تاسیسات حیاتی ، حساس نظامی و غیر نظامی و تلفات انسانی جلوگیری نموده ومیزان این خسارات و تلفات را به حداقل ممکن کاهش داد .</a:t>
            </a:r>
            <a:endParaRPr lang="fa-IR" dirty="0" smtClean="0"/>
          </a:p>
          <a:p>
            <a:pPr algn="r"/>
            <a:endParaRPr lang="fa-IR" b="1" dirty="0" smtClean="0"/>
          </a:p>
          <a:p>
            <a:pPr algn="r">
              <a:buFont typeface="Arial" pitchFamily="34" charset="0"/>
              <a:buChar char="•"/>
            </a:pPr>
            <a:endParaRPr lang="fa-IR" b="1"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14348" y="142852"/>
            <a:ext cx="7772400" cy="1000132"/>
          </a:xfrm>
        </p:spPr>
        <p:txBody>
          <a:bodyPr/>
          <a:lstStyle/>
          <a:p>
            <a:r>
              <a:rPr lang="fa-IR" dirty="0" smtClean="0"/>
              <a:t>ضد عفونى زیستی</a:t>
            </a:r>
            <a:endParaRPr lang="fa-IR" dirty="0"/>
          </a:p>
        </p:txBody>
      </p:sp>
      <p:sp>
        <p:nvSpPr>
          <p:cNvPr id="5" name="Subtitle 4"/>
          <p:cNvSpPr>
            <a:spLocks noGrp="1"/>
          </p:cNvSpPr>
          <p:nvPr>
            <p:ph type="subTitle" idx="1"/>
          </p:nvPr>
        </p:nvSpPr>
        <p:spPr>
          <a:xfrm>
            <a:off x="142844" y="1428736"/>
            <a:ext cx="8786874" cy="4000528"/>
          </a:xfrm>
        </p:spPr>
        <p:txBody>
          <a:bodyPr>
            <a:normAutofit fontScale="85000" lnSpcReduction="20000"/>
          </a:bodyPr>
          <a:lstStyle/>
          <a:p>
            <a:r>
              <a:rPr lang="fa-IR" dirty="0" smtClean="0"/>
              <a:t>هدف از ضد عفونى زیستی، تأمین سلامت اشخاص، جلوگیری از انتشار و بهداشت محیط پس از قرار گرفتن در معرض تهاجم زیستی است ؛ و این مهم از راه نابود ی عوامل زیستی و یا از میان بردن تأثیرات سموم آنها به انجام مى رسد.</a:t>
            </a:r>
          </a:p>
          <a:p>
            <a:r>
              <a:rPr lang="fa-IR" dirty="0" smtClean="0"/>
              <a:t>ضد عفونى کننده ها شیمیایى بسیار فراوان هستند ، مثل ترکیبات حاوی کلر، محلول فنول، محلول کریزول ، الكل و بتاپروپیولاکتون که برای ضد عفونى کردن ساختمان ها به کار مى رود.</a:t>
            </a:r>
          </a:p>
          <a:p>
            <a:r>
              <a:rPr lang="fa-IR" dirty="0" smtClean="0"/>
              <a:t>فراوان ترین و در دسترس ترین وسیله برای ضد عفونى کردن در شرایط معمولى ، آب</a:t>
            </a:r>
          </a:p>
          <a:p>
            <a:r>
              <a:rPr lang="fa-IR" dirty="0" smtClean="0"/>
              <a:t>جوش و صابون یا صابون به تنهایی است . این ضد عفونى کننده ها برای پوشاك،</a:t>
            </a:r>
          </a:p>
          <a:p>
            <a:r>
              <a:rPr lang="fa-IR" dirty="0" smtClean="0"/>
              <a:t>تجهیزات، بناها و زمین به کار مى روند و در شرایطى که استفاده از مواد ضد عفونى</a:t>
            </a:r>
          </a:p>
          <a:p>
            <a:r>
              <a:rPr lang="fa-IR" dirty="0" smtClean="0"/>
              <a:t>شیمیایى دشوار باشد شایسته است که از ضد عفونى کننده های  فیزیكى استفاده</a:t>
            </a:r>
          </a:p>
          <a:p>
            <a:r>
              <a:rPr lang="fa-IR" dirty="0" smtClean="0"/>
              <a:t>شود؛ مثل قرار گرفتن در معرض پرتو خورشید یا سوزاندن.</a:t>
            </a:r>
          </a:p>
          <a:p>
            <a:r>
              <a:rPr lang="fa-IR" dirty="0" smtClean="0"/>
              <a:t> اقدامات مربوط به ضد عفونى کردن هوا، آب، غذا و اشخاص بسیار متفاوت است .</a:t>
            </a:r>
            <a:endParaRPr lang="fa-I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1538" y="214291"/>
            <a:ext cx="7772400" cy="1000132"/>
          </a:xfrm>
        </p:spPr>
        <p:txBody>
          <a:bodyPr>
            <a:normAutofit/>
          </a:bodyPr>
          <a:lstStyle/>
          <a:p>
            <a:r>
              <a:rPr lang="fa-IR" sz="3200" dirty="0" smtClean="0"/>
              <a:t>اقدامات پیشگیري بعد از تماس با عوامل تهدیدات زیستی</a:t>
            </a:r>
            <a:endParaRPr lang="fa-IR" sz="3200" dirty="0"/>
          </a:p>
        </p:txBody>
      </p:sp>
      <p:sp>
        <p:nvSpPr>
          <p:cNvPr id="3" name="Subtitle 2"/>
          <p:cNvSpPr>
            <a:spLocks noGrp="1"/>
          </p:cNvSpPr>
          <p:nvPr>
            <p:ph type="subTitle" idx="1"/>
          </p:nvPr>
        </p:nvSpPr>
        <p:spPr>
          <a:xfrm>
            <a:off x="285720" y="1428736"/>
            <a:ext cx="8572560" cy="4357718"/>
          </a:xfrm>
        </p:spPr>
        <p:txBody>
          <a:bodyPr/>
          <a:lstStyle/>
          <a:p>
            <a:pPr marL="514350" indent="-514350">
              <a:buFont typeface="Wingdings" pitchFamily="2" charset="2"/>
              <a:buChar char="q"/>
            </a:pPr>
            <a:r>
              <a:rPr lang="fa-IR" b="1" dirty="0" smtClean="0"/>
              <a:t>ایزوله كردن افراد آلوده</a:t>
            </a:r>
          </a:p>
          <a:p>
            <a:pPr marL="514350" indent="-514350">
              <a:buFont typeface="Wingdings" pitchFamily="2" charset="2"/>
              <a:buChar char="q"/>
            </a:pPr>
            <a:r>
              <a:rPr lang="fa-IR" b="1" dirty="0" smtClean="0"/>
              <a:t>اقدامات پیشگیرانه تنفسی</a:t>
            </a:r>
          </a:p>
          <a:p>
            <a:pPr marL="514350" indent="-514350">
              <a:buFont typeface="Wingdings" pitchFamily="2" charset="2"/>
              <a:buChar char="q"/>
            </a:pPr>
            <a:r>
              <a:rPr lang="fa-IR" b="1" dirty="0" smtClean="0"/>
              <a:t>اقدامات پیشگیرانه گوارشی</a:t>
            </a:r>
          </a:p>
          <a:p>
            <a:pPr marL="514350" indent="-514350">
              <a:buFont typeface="Wingdings" pitchFamily="2" charset="2"/>
              <a:buChar char="q"/>
            </a:pPr>
            <a:r>
              <a:rPr lang="fa-IR" b="1" dirty="0" smtClean="0"/>
              <a:t>اقدامات پیشگیرانه پوستی</a:t>
            </a:r>
          </a:p>
          <a:p>
            <a:pPr marL="514350" indent="-514350">
              <a:buFont typeface="Wingdings" pitchFamily="2" charset="2"/>
              <a:buChar char="q"/>
            </a:pPr>
            <a:r>
              <a:rPr lang="fa-IR" b="1" dirty="0" smtClean="0"/>
              <a:t>مراقبت بهداشتی درمانی پرسنل بیمارستانی</a:t>
            </a:r>
            <a:endParaRPr lang="fa-I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3366" y="801855"/>
            <a:ext cx="7886700" cy="1325563"/>
          </a:xfrm>
        </p:spPr>
        <p:txBody>
          <a:bodyPr>
            <a:normAutofit/>
          </a:bodyPr>
          <a:lstStyle/>
          <a:p>
            <a:pPr algn="r"/>
            <a:r>
              <a:rPr lang="fa-IR" sz="3200" dirty="0" smtClean="0">
                <a:cs typeface="2  Titr" panose="00000700000000000000" pitchFamily="2" charset="-78"/>
              </a:rPr>
              <a:t>احتیاطات کنترل عفونت</a:t>
            </a:r>
            <a:endParaRPr lang="en-US" sz="3200" dirty="0">
              <a:cs typeface="2  Titr" panose="00000700000000000000" pitchFamily="2" charset="-78"/>
            </a:endParaRPr>
          </a:p>
        </p:txBody>
      </p:sp>
      <p:sp>
        <p:nvSpPr>
          <p:cNvPr id="3" name="Content Placeholder 2"/>
          <p:cNvSpPr>
            <a:spLocks noGrp="1"/>
          </p:cNvSpPr>
          <p:nvPr>
            <p:ph idx="1"/>
          </p:nvPr>
        </p:nvSpPr>
        <p:spPr/>
        <p:txBody>
          <a:bodyPr>
            <a:normAutofit/>
          </a:bodyPr>
          <a:lstStyle/>
          <a:p>
            <a:pPr algn="r" rtl="1">
              <a:lnSpc>
                <a:spcPct val="200000"/>
              </a:lnSpc>
            </a:pPr>
            <a:r>
              <a:rPr lang="fa-IR" sz="3600" dirty="0"/>
              <a:t> </a:t>
            </a:r>
            <a:r>
              <a:rPr lang="fa-IR" sz="3200" dirty="0"/>
              <a:t>احتیاطات استاندارد</a:t>
            </a:r>
          </a:p>
          <a:p>
            <a:pPr algn="r" rtl="1">
              <a:lnSpc>
                <a:spcPct val="200000"/>
              </a:lnSpc>
            </a:pPr>
            <a:r>
              <a:rPr lang="fa-IR" sz="3200" dirty="0" smtClean="0"/>
              <a:t>احتیاطات ایزولاسیون( احتیاطات مبتنی بر راه انتقال، احتیاطات مضاعف</a:t>
            </a:r>
            <a:r>
              <a:rPr lang="en-US" sz="3200" dirty="0" smtClean="0"/>
              <a:t>(</a:t>
            </a:r>
            <a:endParaRPr lang="fa-IR" sz="3200" dirty="0" smtClean="0"/>
          </a:p>
          <a:p>
            <a:pPr marL="0" indent="0" algn="r" rtl="1">
              <a:buNone/>
            </a:pPr>
            <a:endParaRPr lang="en-US" sz="3600" dirty="0"/>
          </a:p>
        </p:txBody>
      </p:sp>
    </p:spTree>
    <p:extLst>
      <p:ext uri="{BB962C8B-B14F-4D97-AF65-F5344CB8AC3E}">
        <p14:creationId xmlns="" xmlns:p14="http://schemas.microsoft.com/office/powerpoint/2010/main" val="18256068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69592"/>
            <a:ext cx="7886700" cy="1325563"/>
          </a:xfrm>
        </p:spPr>
        <p:txBody>
          <a:bodyPr/>
          <a:lstStyle/>
          <a:p>
            <a:r>
              <a:rPr lang="en-US" b="1" dirty="0"/>
              <a:t>Standard precautions</a:t>
            </a:r>
            <a:endParaRPr lang="en-US" dirty="0"/>
          </a:p>
        </p:txBody>
      </p:sp>
      <p:sp>
        <p:nvSpPr>
          <p:cNvPr id="3" name="Content Placeholder 2"/>
          <p:cNvSpPr>
            <a:spLocks noGrp="1"/>
          </p:cNvSpPr>
          <p:nvPr>
            <p:ph idx="1"/>
          </p:nvPr>
        </p:nvSpPr>
        <p:spPr>
          <a:xfrm>
            <a:off x="628650" y="1337481"/>
            <a:ext cx="7886700" cy="4839482"/>
          </a:xfrm>
        </p:spPr>
        <p:txBody>
          <a:bodyPr>
            <a:normAutofit fontScale="92500" lnSpcReduction="20000"/>
          </a:bodyPr>
          <a:lstStyle/>
          <a:p>
            <a:pPr marL="0" indent="0" algn="just" rtl="1">
              <a:buNone/>
            </a:pPr>
            <a:r>
              <a:rPr lang="fa-IR" dirty="0"/>
              <a:t>احتیاطات استاندارد از روشهای معمول کنترل عفونت هستند که برای پیشگیری از انتقال بیماریهایی که در اثر تماس با خون، مایعات و ترشحات بدن، پوست ناسالم و غشاهای مخاطی به وجود می آیند کاربرد دارند. این احتیاطات برای به حداقل رساندن انتشار عفونت حین ارائه مراقبت و برای اجتناب از تماس با خون، مایعات، ترشحات بدن و پوست ناسالم طراحی شده </a:t>
            </a:r>
            <a:r>
              <a:rPr lang="fa-IR" dirty="0" err="1"/>
              <a:t>اند</a:t>
            </a:r>
            <a:r>
              <a:rPr lang="fa-IR" dirty="0"/>
              <a:t> </a:t>
            </a:r>
            <a:r>
              <a:rPr lang="ar-SA" dirty="0"/>
              <a:t>و باید درتمامی مراکز درمانی بعنوان یک اولویت در نظر گرفته شوند. </a:t>
            </a:r>
            <a:endParaRPr lang="en-US" dirty="0"/>
          </a:p>
          <a:p>
            <a:pPr marL="0" indent="0" algn="just" rtl="1">
              <a:buNone/>
            </a:pPr>
            <a:r>
              <a:rPr lang="fa-IR" dirty="0"/>
              <a:t>احتیاطات استاندارد را باید حین ارائه مراقبت برای تمامی بیماران، صرفنظر از نوع </a:t>
            </a:r>
            <a:r>
              <a:rPr lang="fa-IR" dirty="0" err="1"/>
              <a:t>بيماري</a:t>
            </a:r>
            <a:r>
              <a:rPr lang="fa-IR" dirty="0"/>
              <a:t> و تشخیص، عفونی بودن </a:t>
            </a:r>
            <a:r>
              <a:rPr lang="fa-IR" dirty="0" err="1"/>
              <a:t>يا</a:t>
            </a:r>
            <a:r>
              <a:rPr lang="fa-IR" dirty="0"/>
              <a:t> نبودن بیمار، رعایت نمود. احتیاطات استاندارد به عنوان اصلی ترین سطح کنترل عفونت و به عنوان یک حداقل لازم است در مواجهه با موارد </a:t>
            </a:r>
            <a:r>
              <a:rPr lang="fa-IR" dirty="0" err="1"/>
              <a:t>زير</a:t>
            </a:r>
            <a:r>
              <a:rPr lang="fa-IR" dirty="0"/>
              <a:t> به </a:t>
            </a:r>
            <a:r>
              <a:rPr lang="fa-IR" dirty="0" err="1"/>
              <a:t>كار</a:t>
            </a:r>
            <a:r>
              <a:rPr lang="fa-IR" dirty="0"/>
              <a:t> برده شوند: </a:t>
            </a:r>
            <a:endParaRPr lang="en-US" dirty="0"/>
          </a:p>
          <a:p>
            <a:pPr lvl="1" algn="r" rtl="1"/>
            <a:r>
              <a:rPr lang="fa-IR" dirty="0"/>
              <a:t>خون</a:t>
            </a:r>
            <a:endParaRPr lang="en-US" dirty="0"/>
          </a:p>
          <a:p>
            <a:pPr lvl="1" algn="r" rtl="1"/>
            <a:r>
              <a:rPr lang="fa-IR" dirty="0"/>
              <a:t>همه </a:t>
            </a:r>
            <a:r>
              <a:rPr lang="fa-IR" dirty="0" err="1"/>
              <a:t>مايعات</a:t>
            </a:r>
            <a:r>
              <a:rPr lang="fa-IR" dirty="0"/>
              <a:t> و ترشحات بدن صرف نظر از اینکه حاوی خون قابل مشاهده باشد </a:t>
            </a:r>
            <a:r>
              <a:rPr lang="fa-IR" dirty="0" err="1"/>
              <a:t>يا</a:t>
            </a:r>
            <a:r>
              <a:rPr lang="fa-IR" dirty="0"/>
              <a:t> خیر</a:t>
            </a:r>
            <a:endParaRPr lang="en-US" dirty="0"/>
          </a:p>
          <a:p>
            <a:pPr lvl="1" algn="r" rtl="1"/>
            <a:r>
              <a:rPr lang="fa-IR" dirty="0"/>
              <a:t>پوست ناسالم</a:t>
            </a:r>
            <a:endParaRPr lang="en-US" dirty="0"/>
          </a:p>
          <a:p>
            <a:pPr lvl="1" algn="r" rtl="1"/>
            <a:r>
              <a:rPr lang="fa-IR" dirty="0"/>
              <a:t>غشاهای مخاطی</a:t>
            </a:r>
            <a:endParaRPr lang="en-US" dirty="0"/>
          </a:p>
        </p:txBody>
      </p:sp>
    </p:spTree>
    <p:extLst>
      <p:ext uri="{BB962C8B-B14F-4D97-AF65-F5344CB8AC3E}">
        <p14:creationId xmlns="" xmlns:p14="http://schemas.microsoft.com/office/powerpoint/2010/main" val="31533261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132" y="911037"/>
            <a:ext cx="8413845" cy="1325563"/>
          </a:xfrm>
        </p:spPr>
        <p:txBody>
          <a:bodyPr>
            <a:normAutofit/>
          </a:bodyPr>
          <a:lstStyle/>
          <a:p>
            <a:pPr algn="r"/>
            <a:r>
              <a:rPr lang="fa-IR" sz="3200" dirty="0">
                <a:cs typeface="B Nazanin" panose="00000400000000000000" pitchFamily="2" charset="-78"/>
              </a:rPr>
              <a:t>دلایل رعایت احتیاطات استاندارد </a:t>
            </a:r>
            <a:r>
              <a:rPr lang="fa-IR" sz="3200" dirty="0" smtClean="0">
                <a:cs typeface="B Nazanin" panose="00000400000000000000" pitchFamily="2" charset="-78"/>
              </a:rPr>
              <a:t>:</a:t>
            </a:r>
            <a:r>
              <a:rPr lang="en-US" sz="3200" dirty="0">
                <a:cs typeface="B Nazanin" panose="00000400000000000000" pitchFamily="2" charset="-78"/>
              </a:rPr>
              <a:t/>
            </a:r>
            <a:br>
              <a:rPr lang="en-US" sz="3200" dirty="0">
                <a:cs typeface="B Nazanin" panose="00000400000000000000" pitchFamily="2" charset="-78"/>
              </a:rPr>
            </a:br>
            <a:endParaRPr lang="en-US" sz="3200" dirty="0">
              <a:cs typeface="B Nazanin" panose="00000400000000000000" pitchFamily="2" charset="-78"/>
            </a:endParaRPr>
          </a:p>
        </p:txBody>
      </p:sp>
      <p:sp>
        <p:nvSpPr>
          <p:cNvPr id="3" name="Content Placeholder 2"/>
          <p:cNvSpPr>
            <a:spLocks noGrp="1"/>
          </p:cNvSpPr>
          <p:nvPr>
            <p:ph idx="1"/>
          </p:nvPr>
        </p:nvSpPr>
        <p:spPr/>
        <p:txBody>
          <a:bodyPr>
            <a:normAutofit/>
          </a:bodyPr>
          <a:lstStyle/>
          <a:p>
            <a:pPr lvl="0" algn="r" rtl="1"/>
            <a:r>
              <a:rPr lang="fa-IR" sz="3200" dirty="0"/>
              <a:t>خطر کسب عفونت برای افراد سالم از افراد حاوی عامل عفونی</a:t>
            </a:r>
            <a:endParaRPr lang="en-US" sz="3200" dirty="0"/>
          </a:p>
          <a:p>
            <a:pPr lvl="0" algn="r" rtl="1"/>
            <a:r>
              <a:rPr lang="fa-IR" sz="3200" dirty="0"/>
              <a:t>احتمال آلودگی به عامل عفونی قبل از بروز علائم و مثبت شدن نتایج آزمایشات</a:t>
            </a:r>
            <a:endParaRPr lang="en-US" sz="3200" dirty="0"/>
          </a:p>
          <a:p>
            <a:pPr lvl="0" algn="r" rtl="1"/>
            <a:r>
              <a:rPr lang="fa-IR" sz="3200" dirty="0"/>
              <a:t>احتمال کسب عفونت از سطوح، محیط و تجهیزات بیمار</a:t>
            </a:r>
            <a:endParaRPr lang="en-US" sz="3200" dirty="0"/>
          </a:p>
          <a:p>
            <a:pPr marL="0" indent="0" algn="r">
              <a:buNone/>
            </a:pPr>
            <a:endParaRPr lang="en-US" sz="3200" dirty="0"/>
          </a:p>
        </p:txBody>
      </p:sp>
    </p:spTree>
    <p:extLst>
      <p:ext uri="{BB962C8B-B14F-4D97-AF65-F5344CB8AC3E}">
        <p14:creationId xmlns="" xmlns:p14="http://schemas.microsoft.com/office/powerpoint/2010/main" val="27067591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082" y="491319"/>
            <a:ext cx="7539536" cy="750627"/>
          </a:xfrm>
        </p:spPr>
        <p:txBody>
          <a:bodyPr>
            <a:normAutofit/>
          </a:bodyPr>
          <a:lstStyle/>
          <a:p>
            <a:pPr algn="r" rtl="1"/>
            <a:r>
              <a:rPr lang="ar-SA" sz="3600" b="1" dirty="0"/>
              <a:t>احتیاطات استاندارد شامل</a:t>
            </a:r>
            <a:r>
              <a:rPr lang="ar-SA" sz="3600" dirty="0"/>
              <a:t> </a:t>
            </a:r>
            <a:endParaRPr lang="en-US" sz="3600" dirty="0"/>
          </a:p>
        </p:txBody>
      </p:sp>
      <p:sp>
        <p:nvSpPr>
          <p:cNvPr id="3" name="Content Placeholder 2"/>
          <p:cNvSpPr>
            <a:spLocks noGrp="1"/>
          </p:cNvSpPr>
          <p:nvPr>
            <p:ph idx="1"/>
          </p:nvPr>
        </p:nvSpPr>
        <p:spPr>
          <a:xfrm>
            <a:off x="311340" y="1241947"/>
            <a:ext cx="8071797" cy="4230807"/>
          </a:xfrm>
        </p:spPr>
        <p:txBody>
          <a:bodyPr>
            <a:noAutofit/>
          </a:bodyPr>
          <a:lstStyle/>
          <a:p>
            <a:pPr lvl="1" algn="r" rtl="1">
              <a:lnSpc>
                <a:spcPct val="160000"/>
              </a:lnSpc>
            </a:pPr>
            <a:r>
              <a:rPr lang="fa-IR" sz="2400" dirty="0" smtClean="0"/>
              <a:t>بهداشت دست (</a:t>
            </a:r>
            <a:r>
              <a:rPr lang="en-US" sz="2400" b="1" dirty="0"/>
              <a:t>Hand hygiene </a:t>
            </a:r>
            <a:r>
              <a:rPr lang="fa-IR" sz="2400" b="1" dirty="0"/>
              <a:t>)</a:t>
            </a:r>
            <a:endParaRPr lang="en-US" sz="2400" b="1" dirty="0"/>
          </a:p>
          <a:p>
            <a:pPr lvl="1" algn="r" rtl="1">
              <a:lnSpc>
                <a:spcPct val="160000"/>
              </a:lnSpc>
            </a:pPr>
            <a:r>
              <a:rPr lang="fa-IR" sz="2400" dirty="0" smtClean="0"/>
              <a:t>استفاده از وسایل حفاظت فردی </a:t>
            </a:r>
            <a:r>
              <a:rPr lang="en-US" sz="2400" b="1" dirty="0" smtClean="0"/>
              <a:t> </a:t>
            </a:r>
            <a:r>
              <a:rPr lang="en-US" sz="2400" b="1" dirty="0"/>
              <a:t>Personal protective equipment (PPE</a:t>
            </a:r>
            <a:r>
              <a:rPr lang="en-US" sz="2400" b="1" dirty="0" smtClean="0"/>
              <a:t>)</a:t>
            </a:r>
            <a:r>
              <a:rPr lang="fa-IR" sz="2400" b="1" dirty="0" smtClean="0"/>
              <a:t>  </a:t>
            </a:r>
            <a:endParaRPr lang="fa-IR" sz="2400" dirty="0" smtClean="0"/>
          </a:p>
          <a:p>
            <a:pPr lvl="1" algn="r" rtl="1">
              <a:lnSpc>
                <a:spcPct val="160000"/>
              </a:lnSpc>
            </a:pPr>
            <a:r>
              <a:rPr lang="ar-SA" sz="2400" dirty="0" smtClean="0"/>
              <a:t>پیشگیری از </a:t>
            </a:r>
            <a:r>
              <a:rPr lang="en-US" sz="2400" dirty="0" smtClean="0"/>
              <a:t>needle stick</a:t>
            </a:r>
            <a:r>
              <a:rPr lang="ar-SA" sz="2400" dirty="0" smtClean="0"/>
              <a:t> و صدمه با وسایل نوک تیز</a:t>
            </a:r>
            <a:r>
              <a:rPr lang="fa-IR" sz="2400" dirty="0" smtClean="0"/>
              <a:t> </a:t>
            </a:r>
            <a:endParaRPr lang="en-US" sz="2400" dirty="0" smtClean="0"/>
          </a:p>
          <a:p>
            <a:pPr lvl="1" algn="r" rtl="1">
              <a:lnSpc>
                <a:spcPct val="160000"/>
              </a:lnSpc>
            </a:pPr>
            <a:r>
              <a:rPr lang="fa-IR" sz="2400" dirty="0" smtClean="0"/>
              <a:t>بهداشت تنفسی و آداب سرفه</a:t>
            </a:r>
            <a:r>
              <a:rPr lang="fa-IR" sz="2400" b="1" dirty="0" smtClean="0"/>
              <a:t>(</a:t>
            </a:r>
            <a:r>
              <a:rPr lang="en-US" sz="2400" b="1" dirty="0"/>
              <a:t>Respiratory </a:t>
            </a:r>
            <a:r>
              <a:rPr lang="en-US" sz="2400" b="1" dirty="0" err="1"/>
              <a:t>Hygienes</a:t>
            </a:r>
            <a:r>
              <a:rPr lang="en-US" sz="2400" b="1" dirty="0"/>
              <a:t> &amp;Cough Etiquette</a:t>
            </a:r>
            <a:r>
              <a:rPr lang="fa-IR" sz="2400" b="1" dirty="0"/>
              <a:t> </a:t>
            </a:r>
            <a:r>
              <a:rPr lang="fa-IR" sz="2400" b="1" dirty="0" smtClean="0"/>
              <a:t>)</a:t>
            </a:r>
            <a:r>
              <a:rPr lang="en-US" sz="2400" b="1" dirty="0" smtClean="0"/>
              <a:t> </a:t>
            </a:r>
            <a:endParaRPr lang="fa-IR" sz="2400" b="1" dirty="0" smtClean="0"/>
          </a:p>
          <a:p>
            <a:pPr lvl="1" algn="r" rtl="1">
              <a:lnSpc>
                <a:spcPct val="160000"/>
              </a:lnSpc>
            </a:pPr>
            <a:r>
              <a:rPr lang="fa-IR" sz="2400" dirty="0" smtClean="0"/>
              <a:t>تمیز کردن و ضد عفونی (</a:t>
            </a:r>
            <a:r>
              <a:rPr lang="en-US" sz="2400" b="1" dirty="0"/>
              <a:t>Cleaning &amp; </a:t>
            </a:r>
            <a:r>
              <a:rPr lang="en-US" sz="2400" b="1" dirty="0" smtClean="0"/>
              <a:t>Disinfection</a:t>
            </a:r>
            <a:r>
              <a:rPr lang="fa-IR" sz="2400" dirty="0" smtClean="0"/>
              <a:t>)</a:t>
            </a:r>
          </a:p>
          <a:p>
            <a:pPr lvl="1" algn="r" rtl="1">
              <a:lnSpc>
                <a:spcPct val="160000"/>
              </a:lnSpc>
            </a:pPr>
            <a:r>
              <a:rPr lang="fa-IR" sz="2400" dirty="0" smtClean="0"/>
              <a:t>مدیریت </a:t>
            </a:r>
            <a:r>
              <a:rPr lang="fa-IR" sz="2400" dirty="0" err="1" smtClean="0"/>
              <a:t>پسماند</a:t>
            </a:r>
            <a:r>
              <a:rPr lang="fa-IR" sz="2400" dirty="0" smtClean="0"/>
              <a:t> (</a:t>
            </a:r>
            <a:r>
              <a:rPr lang="en-US" sz="2400" b="1" dirty="0"/>
              <a:t>Waste </a:t>
            </a:r>
            <a:r>
              <a:rPr lang="en-US" sz="2400" b="1" dirty="0" smtClean="0"/>
              <a:t>Disposal</a:t>
            </a:r>
            <a:r>
              <a:rPr lang="fa-IR" sz="2400" b="1" dirty="0" smtClean="0"/>
              <a:t>)</a:t>
            </a:r>
            <a:endParaRPr lang="en-US" sz="2400" dirty="0" smtClean="0"/>
          </a:p>
          <a:p>
            <a:pPr lvl="1" algn="r" rtl="1">
              <a:lnSpc>
                <a:spcPct val="160000"/>
              </a:lnSpc>
            </a:pPr>
            <a:r>
              <a:rPr lang="ar-SA" sz="2400" dirty="0" smtClean="0">
                <a:solidFill>
                  <a:schemeClr val="tx1"/>
                </a:solidFill>
              </a:rPr>
              <a:t>بسته بندی و انتقال وسایل مراقبت بیمار، ملحفه، لباس و پسماند</a:t>
            </a:r>
            <a:endParaRPr lang="en-US" sz="2400" dirty="0">
              <a:solidFill>
                <a:schemeClr val="tx1"/>
              </a:solidFill>
            </a:endParaRPr>
          </a:p>
        </p:txBody>
      </p:sp>
    </p:spTree>
    <p:extLst>
      <p:ext uri="{BB962C8B-B14F-4D97-AF65-F5344CB8AC3E}">
        <p14:creationId xmlns="" xmlns:p14="http://schemas.microsoft.com/office/powerpoint/2010/main" val="2130478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b="1" dirty="0" smtClean="0"/>
              <a:t>احتیاطات ایزولاسیون </a:t>
            </a:r>
            <a:endParaRPr lang="en-US" sz="3600" b="1" dirty="0"/>
          </a:p>
        </p:txBody>
      </p:sp>
      <p:sp>
        <p:nvSpPr>
          <p:cNvPr id="3" name="Content Placeholder 2"/>
          <p:cNvSpPr>
            <a:spLocks noGrp="1"/>
          </p:cNvSpPr>
          <p:nvPr>
            <p:ph idx="1"/>
          </p:nvPr>
        </p:nvSpPr>
        <p:spPr>
          <a:xfrm>
            <a:off x="285720" y="1481328"/>
            <a:ext cx="8643998" cy="4525963"/>
          </a:xfrm>
        </p:spPr>
        <p:txBody>
          <a:bodyPr/>
          <a:lstStyle/>
          <a:p>
            <a:pPr algn="r" rtl="1">
              <a:lnSpc>
                <a:spcPct val="250000"/>
              </a:lnSpc>
            </a:pPr>
            <a:r>
              <a:rPr lang="fa-IR" b="1" dirty="0" smtClean="0"/>
              <a:t>احتیاطات </a:t>
            </a:r>
            <a:r>
              <a:rPr lang="fa-IR" b="1" dirty="0" smtClean="0"/>
              <a:t>مبتنی </a:t>
            </a:r>
            <a:r>
              <a:rPr lang="fa-IR" b="1" dirty="0" smtClean="0"/>
              <a:t>بر انتقال از راه </a:t>
            </a:r>
            <a:r>
              <a:rPr lang="fa-IR" b="1" dirty="0" smtClean="0"/>
              <a:t>تماس </a:t>
            </a:r>
            <a:r>
              <a:rPr lang="en-US" b="1" dirty="0" smtClean="0"/>
              <a:t>Contact Precaution</a:t>
            </a:r>
            <a:r>
              <a:rPr lang="en-US" b="1" dirty="0" smtClean="0"/>
              <a:t>)</a:t>
            </a:r>
            <a:r>
              <a:rPr lang="fa-IR" b="1" dirty="0" smtClean="0"/>
              <a:t>)</a:t>
            </a:r>
          </a:p>
          <a:p>
            <a:pPr algn="r" rtl="1">
              <a:lnSpc>
                <a:spcPct val="250000"/>
              </a:lnSpc>
            </a:pPr>
            <a:r>
              <a:rPr lang="fa-IR" b="1" dirty="0"/>
              <a:t>احتیاطات </a:t>
            </a:r>
            <a:r>
              <a:rPr lang="fa-IR" b="1" dirty="0" smtClean="0"/>
              <a:t>مبتنی </a:t>
            </a:r>
            <a:r>
              <a:rPr lang="fa-IR" b="1" dirty="0"/>
              <a:t>بر انتقال از </a:t>
            </a:r>
            <a:r>
              <a:rPr lang="fa-IR" b="1" dirty="0" smtClean="0"/>
              <a:t>راه قطره</a:t>
            </a:r>
            <a:r>
              <a:rPr lang="en-US" b="1" dirty="0" smtClean="0"/>
              <a:t> Droplet Precaution</a:t>
            </a:r>
            <a:r>
              <a:rPr lang="en-US" b="1" dirty="0" smtClean="0"/>
              <a:t>) </a:t>
            </a:r>
            <a:r>
              <a:rPr lang="fa-IR" b="1" dirty="0" smtClean="0"/>
              <a:t>)</a:t>
            </a:r>
            <a:endParaRPr lang="en-US" b="1" dirty="0" smtClean="0"/>
          </a:p>
          <a:p>
            <a:pPr algn="r" rtl="1">
              <a:lnSpc>
                <a:spcPct val="250000"/>
              </a:lnSpc>
            </a:pPr>
            <a:r>
              <a:rPr lang="fa-IR" b="1" dirty="0" smtClean="0"/>
              <a:t>احتیاطات </a:t>
            </a:r>
            <a:r>
              <a:rPr lang="fa-IR" b="1" dirty="0" smtClean="0"/>
              <a:t>مبتنی </a:t>
            </a:r>
            <a:r>
              <a:rPr lang="fa-IR" b="1" dirty="0"/>
              <a:t>بر انتقال از </a:t>
            </a:r>
            <a:r>
              <a:rPr lang="fa-IR" b="1" dirty="0" smtClean="0"/>
              <a:t>راه هوا</a:t>
            </a:r>
            <a:r>
              <a:rPr lang="en-US" b="1" dirty="0"/>
              <a:t> </a:t>
            </a:r>
            <a:r>
              <a:rPr lang="en-US" b="1" dirty="0" smtClean="0"/>
              <a:t>Airborne </a:t>
            </a:r>
            <a:r>
              <a:rPr lang="en-US" b="1" dirty="0"/>
              <a:t>Precaution</a:t>
            </a:r>
            <a:r>
              <a:rPr lang="en-US" b="1" dirty="0" smtClean="0"/>
              <a:t>) </a:t>
            </a:r>
            <a:r>
              <a:rPr lang="fa-IR" b="1" dirty="0" smtClean="0"/>
              <a:t>)</a:t>
            </a:r>
            <a:endParaRPr lang="fa-IR" b="1" dirty="0" smtClean="0"/>
          </a:p>
          <a:p>
            <a:pPr algn="r" rtl="1">
              <a:buNone/>
            </a:pPr>
            <a:endParaRPr lang="en-US" dirty="0"/>
          </a:p>
        </p:txBody>
      </p:sp>
    </p:spTree>
    <p:extLst>
      <p:ext uri="{BB962C8B-B14F-4D97-AF65-F5344CB8AC3E}">
        <p14:creationId xmlns="" xmlns:p14="http://schemas.microsoft.com/office/powerpoint/2010/main" val="10404167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57224" y="214291"/>
            <a:ext cx="7772400" cy="857256"/>
          </a:xfrm>
        </p:spPr>
        <p:txBody>
          <a:bodyPr>
            <a:normAutofit/>
          </a:bodyPr>
          <a:lstStyle/>
          <a:p>
            <a:r>
              <a:rPr lang="fa-IR" sz="3200" dirty="0" smtClean="0"/>
              <a:t>اورژانس هاي زیستی </a:t>
            </a:r>
            <a:endParaRPr lang="fa-IR" sz="3200" dirty="0"/>
          </a:p>
        </p:txBody>
      </p:sp>
      <p:sp>
        <p:nvSpPr>
          <p:cNvPr id="5" name="Subtitle 4"/>
          <p:cNvSpPr>
            <a:spLocks noGrp="1"/>
          </p:cNvSpPr>
          <p:nvPr>
            <p:ph type="subTitle" idx="1"/>
          </p:nvPr>
        </p:nvSpPr>
        <p:spPr>
          <a:xfrm>
            <a:off x="685800" y="1285860"/>
            <a:ext cx="7772400" cy="3525451"/>
          </a:xfrm>
        </p:spPr>
        <p:txBody>
          <a:bodyPr/>
          <a:lstStyle/>
          <a:p>
            <a:r>
              <a:rPr lang="fa-IR" dirty="0" smtClean="0"/>
              <a:t>الف) درمان علامتی: شامل رعایت همه موارد اورژانس در طب بوده که از جمله ،رعایت اصول </a:t>
            </a:r>
            <a:r>
              <a:rPr lang="en-US" dirty="0" smtClean="0"/>
              <a:t>A ، B ، C ، D ، E </a:t>
            </a:r>
            <a:r>
              <a:rPr lang="fa-IR" dirty="0" smtClean="0"/>
              <a:t>در برخورد با مصدوم است .</a:t>
            </a:r>
          </a:p>
          <a:p>
            <a:endParaRPr lang="fa-IR" dirty="0" smtClean="0"/>
          </a:p>
          <a:p>
            <a:r>
              <a:rPr lang="fa-IR" dirty="0" smtClean="0"/>
              <a:t>ب) درمان اختصاصی: بخش اصلی و مهم برنامه تدوین پروتكل ها را جهت بحران های ناشی از حوادث زیستی شامل می گردد.</a:t>
            </a:r>
            <a:endParaRPr lang="fa-I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85786" y="285729"/>
            <a:ext cx="7772400" cy="1071570"/>
          </a:xfrm>
        </p:spPr>
        <p:txBody>
          <a:bodyPr/>
          <a:lstStyle/>
          <a:p>
            <a:r>
              <a:rPr lang="fa-IR" dirty="0" smtClean="0"/>
              <a:t>حمل و نقل کالاهای خطرناک</a:t>
            </a:r>
            <a:endParaRPr lang="fa-IR" dirty="0"/>
          </a:p>
        </p:txBody>
      </p:sp>
      <p:sp>
        <p:nvSpPr>
          <p:cNvPr id="5" name="Subtitle 4"/>
          <p:cNvSpPr>
            <a:spLocks noGrp="1"/>
          </p:cNvSpPr>
          <p:nvPr>
            <p:ph type="subTitle" idx="1"/>
          </p:nvPr>
        </p:nvSpPr>
        <p:spPr>
          <a:xfrm>
            <a:off x="285720" y="1571612"/>
            <a:ext cx="8643998" cy="3714776"/>
          </a:xfrm>
        </p:spPr>
        <p:txBody>
          <a:bodyPr/>
          <a:lstStyle/>
          <a:p>
            <a:pPr>
              <a:buFont typeface="Wingdings" pitchFamily="2" charset="2"/>
              <a:buChar char="Ø"/>
            </a:pPr>
            <a:r>
              <a:rPr lang="fa-IR" dirty="0" smtClean="0"/>
              <a:t>حمل و نقل كالاهای خطرناک بايد تابع قوانين و مقررات خاص بوده تا حتي الامكان از بروز حوادث و آسيب های جاني، مالي و محيطي پيشگيری بعمل آيد.</a:t>
            </a:r>
          </a:p>
          <a:p>
            <a:pPr>
              <a:buFont typeface="Wingdings" pitchFamily="2" charset="2"/>
              <a:buChar char="Ø"/>
            </a:pPr>
            <a:r>
              <a:rPr lang="fa-IR" dirty="0" smtClean="0"/>
              <a:t>همچنين كالاهای خطرناک علاوه بر مقررات حمل و نقل شامل مقررات ديگری مانند مقررات ايمني كار، مقررات حفاظت از مصرف كننده، مقررات</a:t>
            </a:r>
          </a:p>
          <a:p>
            <a:r>
              <a:rPr lang="fa-IR" dirty="0" smtClean="0"/>
              <a:t>انبارداری مواد، مقررات حفاظت از محيط نيز مي باشند كه ممكن است باعث پيچيدگي بيشتر گردد.</a:t>
            </a:r>
            <a:endParaRPr lang="fa-I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85720" y="428604"/>
            <a:ext cx="8572560" cy="4382707"/>
          </a:xfrm>
        </p:spPr>
        <p:txBody>
          <a:bodyPr>
            <a:normAutofit fontScale="92500"/>
          </a:bodyPr>
          <a:lstStyle/>
          <a:p>
            <a:r>
              <a:rPr lang="fa-IR" dirty="0" smtClean="0"/>
              <a:t>معيارهای تدوين شده توسط مراجع ذيصلاح بايد مغاير قوانين حمل و نقل ملي و بين المللي نبوده و موارد زير را در برگيرد:</a:t>
            </a:r>
          </a:p>
          <a:p>
            <a:pPr>
              <a:buFont typeface="Wingdings" pitchFamily="2" charset="2"/>
              <a:buChar char="ü"/>
            </a:pPr>
            <a:r>
              <a:rPr lang="fa-IR" dirty="0" smtClean="0"/>
              <a:t>خواص و كميت مواد شيميايي كه بايد حمل و نقل شوند.</a:t>
            </a:r>
          </a:p>
          <a:p>
            <a:pPr>
              <a:buFont typeface="Wingdings" pitchFamily="2" charset="2"/>
              <a:buChar char="ü"/>
            </a:pPr>
            <a:r>
              <a:rPr lang="fa-IR" dirty="0" smtClean="0"/>
              <a:t>نوع بسته بندی، بي نقص بودن و حفاظت كامل بسته بندی و ظروفي كه در حمل و نقل مورد استفاده واقع مي شوند كه راههای انتقال مواد را نيز شامل مي شود.</a:t>
            </a:r>
          </a:p>
          <a:p>
            <a:pPr>
              <a:buFont typeface="Wingdings" pitchFamily="2" charset="2"/>
              <a:buChar char="ü"/>
            </a:pPr>
            <a:r>
              <a:rPr lang="fa-IR" dirty="0" smtClean="0"/>
              <a:t>ويژگيهای وسيله نقليه ای كه برای حمل و نقل مواد بكار گرفته شده است.</a:t>
            </a:r>
          </a:p>
          <a:p>
            <a:pPr>
              <a:buFont typeface="Wingdings" pitchFamily="2" charset="2"/>
              <a:buChar char="ü"/>
            </a:pPr>
            <a:r>
              <a:rPr lang="fa-IR" dirty="0" smtClean="0"/>
              <a:t>مسيرهايي كه بايد در حمل و نقل طي شود.</a:t>
            </a:r>
          </a:p>
          <a:p>
            <a:pPr>
              <a:buFont typeface="Wingdings" pitchFamily="2" charset="2"/>
              <a:buChar char="ü"/>
            </a:pPr>
            <a:r>
              <a:rPr lang="fa-IR" dirty="0" smtClean="0"/>
              <a:t>اقدامات لازم در زمينه آموزش و مهارت كارگران درگير در امر حمل و نقل بعمل آيد.</a:t>
            </a:r>
          </a:p>
          <a:p>
            <a:pPr>
              <a:buFont typeface="Wingdings" pitchFamily="2" charset="2"/>
              <a:buChar char="ü"/>
            </a:pPr>
            <a:r>
              <a:rPr lang="fa-IR" dirty="0" smtClean="0"/>
              <a:t>الزامات مربوط به برچسب گذاری رعايت گردد.</a:t>
            </a:r>
            <a:endParaRPr lang="fa-I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14348" y="714356"/>
            <a:ext cx="7772400" cy="3214710"/>
          </a:xfrm>
        </p:spPr>
        <p:txBody>
          <a:bodyPr>
            <a:noAutofit/>
          </a:bodyPr>
          <a:lstStyle/>
          <a:p>
            <a:r>
              <a:rPr lang="fa-IR" sz="2800" u="sng" dirty="0" smtClean="0"/>
              <a:t>طبق مصوبه مجمع تشخیص مصلحت نظام</a:t>
            </a:r>
            <a:r>
              <a:rPr lang="fa-IR" sz="2800" i="1" dirty="0" smtClean="0"/>
              <a:t>، پدافند غیرعامل عبا</a:t>
            </a:r>
            <a:r>
              <a:rPr lang="fa-IR" sz="2800" dirty="0" smtClean="0"/>
              <a:t>رت است از مجموعه اقدامات غیرمسلحانه که موجب افزایش بازدارندگی، کاهش آسیب پذیری و تداوم فعالیت های ضروری، ارتقا پایداری ملی و تسهیل مدیریت بحران در مقابل تهدیدات و اقدامات نظامی دشمن می گردد .</a:t>
            </a:r>
            <a:endParaRPr lang="fa-IR" sz="2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42844" y="357166"/>
            <a:ext cx="8715436" cy="4454145"/>
          </a:xfrm>
        </p:spPr>
        <p:txBody>
          <a:bodyPr/>
          <a:lstStyle/>
          <a:p>
            <a:pPr>
              <a:buFont typeface="Wingdings" pitchFamily="2" charset="2"/>
              <a:buChar char="ü"/>
            </a:pPr>
            <a:r>
              <a:rPr lang="fa-IR" dirty="0" smtClean="0"/>
              <a:t>الزامات مربوط به بارگيری و تخليه رعايت گردد.</a:t>
            </a:r>
          </a:p>
          <a:p>
            <a:pPr>
              <a:buFont typeface="Wingdings" pitchFamily="2" charset="2"/>
              <a:buChar char="ü"/>
            </a:pPr>
            <a:r>
              <a:rPr lang="fa-IR" dirty="0" smtClean="0"/>
              <a:t>امكانات لازم برای موارد اضطراری مانند آتش سوزی و نشت مواد فراهم باشد.</a:t>
            </a:r>
          </a:p>
          <a:p>
            <a:endParaRPr lang="fa-IR" dirty="0" smtClean="0"/>
          </a:p>
        </p:txBody>
      </p:sp>
      <p:sp>
        <p:nvSpPr>
          <p:cNvPr id="6" name="Rectangle 5"/>
          <p:cNvSpPr/>
          <p:nvPr/>
        </p:nvSpPr>
        <p:spPr>
          <a:xfrm>
            <a:off x="500034" y="2714620"/>
            <a:ext cx="8286808" cy="1569660"/>
          </a:xfrm>
          <a:prstGeom prst="rect">
            <a:avLst/>
          </a:prstGeom>
        </p:spPr>
        <p:txBody>
          <a:bodyPr wrap="square">
            <a:spAutoFit/>
          </a:bodyPr>
          <a:lstStyle/>
          <a:p>
            <a:r>
              <a:rPr lang="fa-IR" sz="3200" dirty="0" smtClean="0"/>
              <a:t>يک پنل اطلاعات اضطراری كه معمولاً به آن </a:t>
            </a:r>
            <a:r>
              <a:rPr lang="fa-IR" sz="3200" dirty="0" smtClean="0">
                <a:solidFill>
                  <a:srgbClr val="C00000"/>
                </a:solidFill>
              </a:rPr>
              <a:t>پلاكارد</a:t>
            </a:r>
            <a:r>
              <a:rPr lang="fa-IR" sz="3200" dirty="0" smtClean="0"/>
              <a:t> نيز گفته مي شود نشان دهنده اطلاعات مورد نياز جهت حمل و نقل مواد شيميايي مي باشد. </a:t>
            </a:r>
            <a:endParaRPr lang="fa-IR" sz="32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4291"/>
            <a:ext cx="7772400" cy="2000263"/>
          </a:xfrm>
        </p:spPr>
        <p:txBody>
          <a:bodyPr>
            <a:normAutofit/>
          </a:bodyPr>
          <a:lstStyle/>
          <a:p>
            <a:r>
              <a:rPr lang="fa-IR" sz="2800" dirty="0" smtClean="0"/>
              <a:t>يک پلاكارد مناسب بايد دارای اطلاعات زير باشد</a:t>
            </a:r>
            <a:br>
              <a:rPr lang="fa-IR" sz="2800" dirty="0" smtClean="0"/>
            </a:br>
            <a:endParaRPr lang="fa-IR" sz="2800" dirty="0"/>
          </a:p>
        </p:txBody>
      </p:sp>
      <p:sp>
        <p:nvSpPr>
          <p:cNvPr id="5" name="Subtitle 4"/>
          <p:cNvSpPr>
            <a:spLocks noGrp="1"/>
          </p:cNvSpPr>
          <p:nvPr>
            <p:ph type="subTitle" idx="1"/>
          </p:nvPr>
        </p:nvSpPr>
        <p:spPr>
          <a:xfrm>
            <a:off x="685800" y="1928802"/>
            <a:ext cx="7772400" cy="2882509"/>
          </a:xfrm>
        </p:spPr>
        <p:txBody>
          <a:bodyPr/>
          <a:lstStyle/>
          <a:p>
            <a:pPr>
              <a:buFont typeface="Wingdings" pitchFamily="2" charset="2"/>
              <a:buChar char="Ø"/>
            </a:pPr>
            <a:r>
              <a:rPr lang="fa-IR" dirty="0" smtClean="0"/>
              <a:t>نام صحيح ماده شيميايي</a:t>
            </a:r>
          </a:p>
          <a:p>
            <a:pPr>
              <a:buFont typeface="Wingdings" pitchFamily="2" charset="2"/>
              <a:buChar char="Ø"/>
            </a:pPr>
            <a:r>
              <a:rPr lang="fa-IR" dirty="0" smtClean="0"/>
              <a:t>عدد</a:t>
            </a:r>
            <a:r>
              <a:rPr lang="en-US" dirty="0" smtClean="0"/>
              <a:t>UN </a:t>
            </a:r>
          </a:p>
          <a:p>
            <a:pPr>
              <a:buFont typeface="Wingdings" pitchFamily="2" charset="2"/>
              <a:buChar char="Ø"/>
            </a:pPr>
            <a:r>
              <a:rPr lang="fa-IR" dirty="0" smtClean="0"/>
              <a:t>كد</a:t>
            </a:r>
            <a:r>
              <a:rPr lang="en-US" dirty="0" smtClean="0"/>
              <a:t> </a:t>
            </a:r>
            <a:r>
              <a:rPr lang="en-US" dirty="0" err="1" smtClean="0"/>
              <a:t>Hazchem</a:t>
            </a:r>
            <a:r>
              <a:rPr lang="en-US" dirty="0" smtClean="0"/>
              <a:t> </a:t>
            </a:r>
            <a:endParaRPr lang="fa-IR" dirty="0" smtClean="0"/>
          </a:p>
          <a:p>
            <a:pPr>
              <a:buFont typeface="Wingdings" pitchFamily="2" charset="2"/>
              <a:buChar char="Ø"/>
            </a:pPr>
            <a:r>
              <a:rPr lang="fa-IR" dirty="0" smtClean="0"/>
              <a:t>شماره تلفن اضطراری</a:t>
            </a:r>
          </a:p>
          <a:p>
            <a:pPr>
              <a:buFont typeface="Wingdings" pitchFamily="2" charset="2"/>
              <a:buChar char="Ø"/>
            </a:pPr>
            <a:r>
              <a:rPr lang="fa-IR" dirty="0" smtClean="0"/>
              <a:t>برچسب مربوط به كلاس كالای خطرناک در صورت لزوم</a:t>
            </a:r>
            <a:endParaRPr lang="fa-I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1"/>
            <a:ext cx="9143999" cy="6858000"/>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 y="0"/>
            <a:ext cx="9143999" cy="6858000"/>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srcRect/>
          <a:stretch>
            <a:fillRect/>
          </a:stretch>
        </p:blipFill>
        <p:spPr bwMode="auto">
          <a:xfrm>
            <a:off x="-1" y="0"/>
            <a:ext cx="9144001" cy="6858000"/>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 y="0"/>
            <a:ext cx="9143999" cy="6858000"/>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0" y="0"/>
            <a:ext cx="9143999" cy="6857999"/>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0" y="0"/>
            <a:ext cx="9162660" cy="6857999"/>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1" y="0"/>
            <a:ext cx="9143999" cy="68580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685800"/>
            <a:ext cx="8229600" cy="1143000"/>
          </a:xfrm>
        </p:spPr>
        <p:txBody>
          <a:bodyPr/>
          <a:lstStyle/>
          <a:p>
            <a:pPr algn="r" eaLnBrk="1" hangingPunct="1"/>
            <a:r>
              <a:rPr lang="fa-IR" sz="2800" b="1" dirty="0" smtClean="0">
                <a:solidFill>
                  <a:schemeClr val="accent5"/>
                </a:solidFill>
                <a:cs typeface="B Nazanin" panose="00000400000000000000" pitchFamily="2" charset="-78"/>
              </a:rPr>
              <a:t>پدافند غیر عامل در سوئیس</a:t>
            </a:r>
            <a:endParaRPr lang="en-US" sz="2800" b="1" dirty="0" smtClean="0">
              <a:solidFill>
                <a:schemeClr val="accent5"/>
              </a:solidFill>
              <a:cs typeface="B Nazanin" panose="00000400000000000000" pitchFamily="2" charset="-78"/>
            </a:endParaRPr>
          </a:p>
        </p:txBody>
      </p:sp>
      <p:sp>
        <p:nvSpPr>
          <p:cNvPr id="17411" name="Rectangle 3"/>
          <p:cNvSpPr>
            <a:spLocks noGrp="1" noChangeArrowheads="1"/>
          </p:cNvSpPr>
          <p:nvPr>
            <p:ph type="body" idx="1"/>
          </p:nvPr>
        </p:nvSpPr>
        <p:spPr>
          <a:xfrm>
            <a:off x="457200" y="2103438"/>
            <a:ext cx="8229600" cy="4525962"/>
          </a:xfrm>
        </p:spPr>
        <p:txBody>
          <a:bodyPr/>
          <a:lstStyle/>
          <a:p>
            <a:pPr eaLnBrk="1" hangingPunct="1">
              <a:lnSpc>
                <a:spcPct val="80000"/>
              </a:lnSpc>
            </a:pPr>
            <a:r>
              <a:rPr lang="fa-IR" sz="2400" dirty="0" smtClean="0">
                <a:cs typeface="B Nazanin" panose="00000400000000000000" pitchFamily="2" charset="-78"/>
              </a:rPr>
              <a:t>سوئیس دارای سابقه طولانی بیطرفی در مناسبات جهانی است به طوری که این کشور از سال 1815 تا کنون وارد هیچ جنگی نشده است.</a:t>
            </a:r>
          </a:p>
          <a:p>
            <a:pPr eaLnBrk="1" hangingPunct="1">
              <a:lnSpc>
                <a:spcPct val="80000"/>
              </a:lnSpc>
            </a:pPr>
            <a:r>
              <a:rPr lang="fa-IR" sz="2400" dirty="0" smtClean="0">
                <a:cs typeface="B Nazanin" panose="00000400000000000000" pitchFamily="2" charset="-78"/>
              </a:rPr>
              <a:t>در سال 1959 ميلادي ، مردم سوئيس به اضافه شدن بند  دفاع‌ غيرعامل به قانون اساسي دولت مرکزي ، رأي مثبت دادند</a:t>
            </a:r>
          </a:p>
          <a:p>
            <a:pPr eaLnBrk="1" hangingPunct="1">
              <a:lnSpc>
                <a:spcPct val="80000"/>
              </a:lnSpc>
            </a:pPr>
            <a:r>
              <a:rPr lang="fa-IR" sz="2400" dirty="0" smtClean="0">
                <a:cs typeface="B Nazanin" panose="00000400000000000000" pitchFamily="2" charset="-78"/>
              </a:rPr>
              <a:t>کشور سوئیس سمبل و نماد توجه به پدافند غیر عامل  محسوب می شود و این کشور در حالیکه هیچگونه تهدیدی ندارد  و کشوری بی طرف در اروپا شناخته می شود اما آینده نگری می کند و پدافند غیر عامل قوی در آن کشور وجود دارد.</a:t>
            </a:r>
          </a:p>
          <a:p>
            <a:pPr eaLnBrk="1" hangingPunct="1">
              <a:lnSpc>
                <a:spcPct val="80000"/>
              </a:lnSpc>
            </a:pPr>
            <a:r>
              <a:rPr lang="fa-IR" sz="2400" dirty="0" smtClean="0">
                <a:cs typeface="B Nazanin" panose="00000400000000000000" pitchFamily="2" charset="-78"/>
              </a:rPr>
              <a:t>سوئیس هیچگونه منابع طبیعی نداشته اما دارای یکی از بالاترین میزان درآمد سرانه در جهان است و اقتصادش بر پایه صنعت ، کشاورزی، توریسم، بانکداری و بیمه می باشد.</a:t>
            </a:r>
          </a:p>
          <a:p>
            <a:pPr eaLnBrk="1" hangingPunct="1">
              <a:lnSpc>
                <a:spcPct val="80000"/>
              </a:lnSpc>
            </a:pPr>
            <a:r>
              <a:rPr lang="fa-IR" sz="2400" dirty="0" smtClean="0">
                <a:cs typeface="B Nazanin" panose="00000400000000000000" pitchFamily="2" charset="-78"/>
              </a:rPr>
              <a:t>برنامه پدافند غیر عامل سوئیس از اوایل دهه سالهای 1960 با جدیت هر چه تمام تر آغاز شد.</a:t>
            </a:r>
          </a:p>
          <a:p>
            <a:pPr eaLnBrk="1" hangingPunct="1">
              <a:lnSpc>
                <a:spcPct val="80000"/>
              </a:lnSpc>
            </a:pPr>
            <a:endParaRPr lang="en-US" sz="2400" dirty="0" smtClean="0">
              <a:cs typeface="B Nazanin" panose="00000400000000000000" pitchFamily="2" charset="-78"/>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4414" y="3244334"/>
            <a:ext cx="7286676" cy="707886"/>
          </a:xfrm>
          <a:prstGeom prst="rect">
            <a:avLst/>
          </a:prstGeom>
        </p:spPr>
        <p:txBody>
          <a:bodyPr wrap="square">
            <a:spAutoFit/>
          </a:bodyPr>
          <a:lstStyle/>
          <a:p>
            <a:r>
              <a:rPr lang="fa-IR" sz="4000" dirty="0" smtClean="0"/>
              <a:t>وظایف دانشگاه در حوزه پدافند غیرعامل</a:t>
            </a:r>
            <a:endParaRPr lang="fa-IR" sz="40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1" descr="Screen Clipping"/>
          <p:cNvPicPr>
            <a:picLocks noChangeAspect="1"/>
          </p:cNvPicPr>
          <p:nvPr/>
        </p:nvPicPr>
        <p:blipFill>
          <a:blip r:embed="rId2"/>
          <a:srcRect/>
          <a:stretch>
            <a:fillRect/>
          </a:stretch>
        </p:blipFill>
        <p:spPr bwMode="auto">
          <a:xfrm>
            <a:off x="250825" y="857232"/>
            <a:ext cx="8678893" cy="5857916"/>
          </a:xfrm>
          <a:prstGeom prst="rect">
            <a:avLst/>
          </a:prstGeom>
          <a:noFill/>
          <a:ln w="9525">
            <a:noFill/>
            <a:miter lim="800000"/>
            <a:headEnd/>
            <a:tailEnd/>
          </a:ln>
        </p:spPr>
      </p:pic>
      <p:sp>
        <p:nvSpPr>
          <p:cNvPr id="4" name="Title 3"/>
          <p:cNvSpPr>
            <a:spLocks noGrp="1"/>
          </p:cNvSpPr>
          <p:nvPr>
            <p:ph type="ctrTitle"/>
          </p:nvPr>
        </p:nvSpPr>
        <p:spPr>
          <a:xfrm>
            <a:off x="642910" y="214291"/>
            <a:ext cx="7772400" cy="500066"/>
          </a:xfrm>
        </p:spPr>
        <p:txBody>
          <a:bodyPr>
            <a:normAutofit fontScale="90000"/>
          </a:bodyPr>
          <a:lstStyle/>
          <a:p>
            <a:r>
              <a:rPr lang="fa-IR" sz="2800" dirty="0" smtClean="0"/>
              <a:t>ساختار کمیته پدافند غیر عامل در دانشگاه های علوم پزشکی </a:t>
            </a:r>
            <a:endParaRPr lang="fa-IR" sz="2800"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0"/>
            <a:ext cx="7772400" cy="1285884"/>
          </a:xfrm>
        </p:spPr>
        <p:txBody>
          <a:bodyPr/>
          <a:lstStyle/>
          <a:p>
            <a:r>
              <a:rPr lang="fa-IR" dirty="0" smtClean="0"/>
              <a:t>وظایف دانشگاه در پدافند غيرعامل</a:t>
            </a:r>
            <a:endParaRPr lang="fa-IR" dirty="0"/>
          </a:p>
        </p:txBody>
      </p:sp>
      <p:sp>
        <p:nvSpPr>
          <p:cNvPr id="3" name="Subtitle 2"/>
          <p:cNvSpPr>
            <a:spLocks noGrp="1"/>
          </p:cNvSpPr>
          <p:nvPr>
            <p:ph type="subTitle" idx="1"/>
          </p:nvPr>
        </p:nvSpPr>
        <p:spPr>
          <a:xfrm>
            <a:off x="285720" y="1571612"/>
            <a:ext cx="8643998" cy="3643338"/>
          </a:xfrm>
        </p:spPr>
        <p:txBody>
          <a:bodyPr/>
          <a:lstStyle/>
          <a:p>
            <a:pPr>
              <a:buFont typeface="Wingdings" pitchFamily="2" charset="2"/>
              <a:buChar char="Ø"/>
            </a:pPr>
            <a:r>
              <a:rPr lang="fa-IR" dirty="0" smtClean="0"/>
              <a:t>ضرورت فعال شدن کميته های پدافند غيرعامل دانشگاه علوم پزشكي</a:t>
            </a:r>
          </a:p>
          <a:p>
            <a:endParaRPr lang="fa-IR" dirty="0" smtClean="0"/>
          </a:p>
          <a:p>
            <a:pPr>
              <a:buFont typeface="Wingdings" pitchFamily="2" charset="2"/>
              <a:buChar char="Ø"/>
            </a:pPr>
            <a:r>
              <a:rPr lang="fa-IR" dirty="0" smtClean="0"/>
              <a:t>تشکيل کارگاه ها و همایش های تخصصی جهت تدوین برنامه اجرایی</a:t>
            </a:r>
          </a:p>
          <a:p>
            <a:r>
              <a:rPr lang="fa-IR" dirty="0" smtClean="0"/>
              <a:t>پدافند غيرعامل برعليه تهدیدات </a:t>
            </a:r>
            <a:r>
              <a:rPr lang="en-US" dirty="0" smtClean="0"/>
              <a:t>CBRNE </a:t>
            </a:r>
            <a:r>
              <a:rPr lang="fa-IR" dirty="0" smtClean="0"/>
              <a:t>درحوزه دانشگاه</a:t>
            </a:r>
          </a:p>
          <a:p>
            <a:pPr>
              <a:buFont typeface="Wingdings" pitchFamily="2" charset="2"/>
              <a:buChar char="Ø"/>
            </a:pPr>
            <a:r>
              <a:rPr lang="fa-IR" dirty="0" smtClean="0"/>
              <a:t>بررسی نقاط ضعف مراکز بهداشتی درمانی دانشگاه جهت برطرف کردن ان ضعف ها و تقویت زیر ساخت های مورد نياز</a:t>
            </a:r>
            <a:endParaRPr lang="fa-I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85786" y="214291"/>
            <a:ext cx="7772400" cy="1000131"/>
          </a:xfrm>
        </p:spPr>
        <p:txBody>
          <a:bodyPr/>
          <a:lstStyle/>
          <a:p>
            <a:r>
              <a:rPr lang="fa-IR" dirty="0" smtClean="0"/>
              <a:t>وظایف دانشگاه در پدافند غيرعامل</a:t>
            </a:r>
            <a:endParaRPr lang="fa-IR" dirty="0"/>
          </a:p>
        </p:txBody>
      </p:sp>
      <p:sp>
        <p:nvSpPr>
          <p:cNvPr id="5" name="Subtitle 4"/>
          <p:cNvSpPr>
            <a:spLocks noGrp="1"/>
          </p:cNvSpPr>
          <p:nvPr>
            <p:ph type="subTitle" idx="1"/>
          </p:nvPr>
        </p:nvSpPr>
        <p:spPr>
          <a:xfrm>
            <a:off x="214282" y="1428736"/>
            <a:ext cx="8715436" cy="3786214"/>
          </a:xfrm>
        </p:spPr>
        <p:txBody>
          <a:bodyPr/>
          <a:lstStyle/>
          <a:p>
            <a:pPr>
              <a:buFont typeface="Wingdings" pitchFamily="2" charset="2"/>
              <a:buChar char="Ø"/>
            </a:pPr>
            <a:r>
              <a:rPr lang="fa-IR" dirty="0" smtClean="0"/>
              <a:t>کسب آمادگی لازم جهت مقابله با تهدیدات شيميایی – بيولوژیک–هسته ای</a:t>
            </a:r>
          </a:p>
          <a:p>
            <a:r>
              <a:rPr lang="fa-IR" dirty="0" smtClean="0"/>
              <a:t>و مواد رادیولوژیک شامل:</a:t>
            </a:r>
          </a:p>
          <a:p>
            <a:endParaRPr lang="fa-IR" dirty="0" smtClean="0"/>
          </a:p>
          <a:p>
            <a:pPr>
              <a:buFont typeface="Wingdings" pitchFamily="2" charset="2"/>
              <a:buChar char="ü"/>
            </a:pPr>
            <a:r>
              <a:rPr lang="fa-IR" dirty="0" smtClean="0"/>
              <a:t>  روشهای اطلاع از تهدیدات؛ کاهش اسيب، تشخيص و شناسایی عوامل</a:t>
            </a:r>
          </a:p>
          <a:p>
            <a:r>
              <a:rPr lang="fa-IR" dirty="0" smtClean="0"/>
              <a:t>، سيستم های حفاظت فردی و جمعی</a:t>
            </a:r>
          </a:p>
          <a:p>
            <a:endParaRPr lang="fa-IR" dirty="0" smtClean="0"/>
          </a:p>
          <a:p>
            <a:pPr>
              <a:buFont typeface="Wingdings" pitchFamily="2" charset="2"/>
              <a:buChar char="ü"/>
            </a:pPr>
            <a:r>
              <a:rPr lang="fa-IR" dirty="0" smtClean="0"/>
              <a:t> آمادگی کامل سيستم بهداشتی درمانی جهت ارائه خدمات در صورت</a:t>
            </a:r>
          </a:p>
          <a:p>
            <a:r>
              <a:rPr lang="fa-IR" dirty="0" smtClean="0"/>
              <a:t>وقوع تهدید ( حفاظت - پيشگيری – تشخيص – درمان – رفع آلودگی)</a:t>
            </a:r>
            <a:endParaRPr lang="fa-IR"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14348" y="214291"/>
            <a:ext cx="7772400" cy="785818"/>
          </a:xfrm>
        </p:spPr>
        <p:txBody>
          <a:bodyPr>
            <a:normAutofit fontScale="90000"/>
          </a:bodyPr>
          <a:lstStyle/>
          <a:p>
            <a:r>
              <a:rPr lang="fa-IR" dirty="0" smtClean="0"/>
              <a:t>وظایف دانشگاه در پدافند غيرعامل</a:t>
            </a:r>
            <a:endParaRPr lang="fa-IR" dirty="0"/>
          </a:p>
        </p:txBody>
      </p:sp>
      <p:sp>
        <p:nvSpPr>
          <p:cNvPr id="5" name="Subtitle 4"/>
          <p:cNvSpPr>
            <a:spLocks noGrp="1"/>
          </p:cNvSpPr>
          <p:nvPr>
            <p:ph type="subTitle" idx="1"/>
          </p:nvPr>
        </p:nvSpPr>
        <p:spPr>
          <a:xfrm>
            <a:off x="214282" y="1214422"/>
            <a:ext cx="8643998" cy="3786214"/>
          </a:xfrm>
        </p:spPr>
        <p:txBody>
          <a:bodyPr>
            <a:normAutofit/>
          </a:bodyPr>
          <a:lstStyle/>
          <a:p>
            <a:r>
              <a:rPr lang="fa-IR" dirty="0" smtClean="0"/>
              <a:t>• توسعه هدفمند نظام درمان</a:t>
            </a:r>
          </a:p>
          <a:p>
            <a:endParaRPr lang="fa-IR" dirty="0" smtClean="0"/>
          </a:p>
          <a:p>
            <a:pPr>
              <a:buFont typeface="Wingdings" pitchFamily="2" charset="2"/>
              <a:buChar char="§"/>
            </a:pPr>
            <a:r>
              <a:rPr lang="fa-IR" dirty="0" smtClean="0"/>
              <a:t>   دستيابی به سطح مناسب و متناسب درمان های سرپایی و بستری</a:t>
            </a:r>
          </a:p>
          <a:p>
            <a:r>
              <a:rPr lang="fa-IR" dirty="0" smtClean="0"/>
              <a:t>بيماری های ناشی از تهدیدات</a:t>
            </a:r>
          </a:p>
          <a:p>
            <a:r>
              <a:rPr lang="fa-IR" dirty="0" smtClean="0"/>
              <a:t>  </a:t>
            </a:r>
          </a:p>
          <a:p>
            <a:pPr>
              <a:buFont typeface="Wingdings" pitchFamily="2" charset="2"/>
              <a:buChar char="§"/>
            </a:pPr>
            <a:r>
              <a:rPr lang="fa-IR" dirty="0" smtClean="0"/>
              <a:t>   توسعه نظام رصد ،هشدار، پایش و واکنش سریع به تهدیدات</a:t>
            </a:r>
          </a:p>
          <a:p>
            <a:pPr>
              <a:buFont typeface="Wingdings" pitchFamily="2" charset="2"/>
              <a:buChar char="§"/>
            </a:pPr>
            <a:endParaRPr lang="fa-IR" dirty="0" smtClean="0"/>
          </a:p>
          <a:p>
            <a:pPr>
              <a:buFont typeface="Wingdings" pitchFamily="2" charset="2"/>
              <a:buChar char="§"/>
            </a:pPr>
            <a:r>
              <a:rPr lang="fa-IR" dirty="0" smtClean="0"/>
              <a:t> ارتقا توانمندی و پاسخگویی به نيازهای آزمایشگاهی نظام سلامت</a:t>
            </a:r>
          </a:p>
          <a:p>
            <a:endParaRPr lang="fa-I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85786" y="214291"/>
            <a:ext cx="7772400" cy="857256"/>
          </a:xfrm>
        </p:spPr>
        <p:txBody>
          <a:bodyPr/>
          <a:lstStyle/>
          <a:p>
            <a:r>
              <a:rPr lang="fa-IR" dirty="0" smtClean="0"/>
              <a:t>وظایف دانشگاه در پدافند غيرعامل</a:t>
            </a:r>
            <a:endParaRPr lang="fa-IR" dirty="0"/>
          </a:p>
        </p:txBody>
      </p:sp>
      <p:sp>
        <p:nvSpPr>
          <p:cNvPr id="5" name="Subtitle 4"/>
          <p:cNvSpPr>
            <a:spLocks noGrp="1"/>
          </p:cNvSpPr>
          <p:nvPr>
            <p:ph type="subTitle" idx="1"/>
          </p:nvPr>
        </p:nvSpPr>
        <p:spPr>
          <a:xfrm>
            <a:off x="142844" y="1142984"/>
            <a:ext cx="8786874" cy="4572032"/>
          </a:xfrm>
        </p:spPr>
        <p:txBody>
          <a:bodyPr/>
          <a:lstStyle/>
          <a:p>
            <a:pPr>
              <a:buFont typeface="Wingdings" pitchFamily="2" charset="2"/>
              <a:buChar char="Ø"/>
            </a:pPr>
            <a:r>
              <a:rPr lang="fa-IR" dirty="0" smtClean="0"/>
              <a:t>شناسایی مراكز حياتي، حساس و مهم</a:t>
            </a:r>
          </a:p>
          <a:p>
            <a:pPr>
              <a:buFont typeface="Wingdings" pitchFamily="2" charset="2"/>
              <a:buChar char="Ø"/>
            </a:pPr>
            <a:r>
              <a:rPr lang="fa-IR" dirty="0" smtClean="0"/>
              <a:t>شناسایی برنامه ها و توانمندی های حوزه هاي مربوطه</a:t>
            </a:r>
          </a:p>
          <a:p>
            <a:pPr>
              <a:buFont typeface="Wingdings" pitchFamily="2" charset="2"/>
              <a:buChar char="Ø"/>
            </a:pPr>
            <a:r>
              <a:rPr lang="fa-IR" dirty="0" smtClean="0"/>
              <a:t>گرد اوری مداوم اطلاعات مورد نياز</a:t>
            </a:r>
          </a:p>
          <a:p>
            <a:pPr>
              <a:buFont typeface="Wingdings" pitchFamily="2" charset="2"/>
              <a:buChar char="Ø"/>
            </a:pPr>
            <a:r>
              <a:rPr lang="fa-IR" smtClean="0"/>
              <a:t>آموزش </a:t>
            </a:r>
            <a:r>
              <a:rPr lang="fa-IR" dirty="0" smtClean="0"/>
              <a:t>و مانور هاي مداوم</a:t>
            </a:r>
          </a:p>
          <a:p>
            <a:pPr>
              <a:buFont typeface="Wingdings" pitchFamily="2" charset="2"/>
              <a:buChar char="Ø"/>
            </a:pPr>
            <a:r>
              <a:rPr lang="fa-IR" dirty="0" smtClean="0"/>
              <a:t>داشتن آمادگي دفاعي</a:t>
            </a:r>
          </a:p>
          <a:p>
            <a:pPr>
              <a:buFont typeface="Wingdings" pitchFamily="2" charset="2"/>
              <a:buChar char="Ø"/>
            </a:pPr>
            <a:r>
              <a:rPr lang="fa-IR" dirty="0" smtClean="0"/>
              <a:t>تامين تجهيزات و امكانات لازم</a:t>
            </a:r>
          </a:p>
          <a:p>
            <a:pPr>
              <a:buFont typeface="Wingdings" pitchFamily="2" charset="2"/>
              <a:buChar char="Ø"/>
            </a:pPr>
            <a:r>
              <a:rPr lang="fa-IR" dirty="0" smtClean="0"/>
              <a:t>مدیریت و هماهنگي</a:t>
            </a:r>
            <a:endParaRPr lang="fa-I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85786" y="214291"/>
            <a:ext cx="7772400" cy="928694"/>
          </a:xfrm>
        </p:spPr>
        <p:txBody>
          <a:bodyPr/>
          <a:lstStyle/>
          <a:p>
            <a:r>
              <a:rPr lang="fa-IR" dirty="0" smtClean="0"/>
              <a:t>وظایف دانشگاه در پدافند غيرعامل</a:t>
            </a:r>
            <a:endParaRPr lang="fa-IR" dirty="0"/>
          </a:p>
        </p:txBody>
      </p:sp>
      <p:sp>
        <p:nvSpPr>
          <p:cNvPr id="5" name="Subtitle 4"/>
          <p:cNvSpPr>
            <a:spLocks noGrp="1"/>
          </p:cNvSpPr>
          <p:nvPr>
            <p:ph type="subTitle" idx="1"/>
          </p:nvPr>
        </p:nvSpPr>
        <p:spPr>
          <a:xfrm>
            <a:off x="285720" y="1285860"/>
            <a:ext cx="8715436" cy="4214842"/>
          </a:xfrm>
        </p:spPr>
        <p:txBody>
          <a:bodyPr/>
          <a:lstStyle/>
          <a:p>
            <a:pPr>
              <a:buFont typeface="Wingdings" pitchFamily="2" charset="2"/>
              <a:buChar char="q"/>
            </a:pPr>
            <a:r>
              <a:rPr lang="fa-IR" b="1" dirty="0" smtClean="0"/>
              <a:t>توسعه آموزش و پژوهش و تربیت نیروی انسانی در حوزه ی پدافند</a:t>
            </a:r>
          </a:p>
          <a:p>
            <a:pPr>
              <a:buFont typeface="Wingdings" pitchFamily="2" charset="2"/>
              <a:buChar char="q"/>
            </a:pPr>
            <a:endParaRPr lang="fa-IR" b="1" dirty="0" smtClean="0"/>
          </a:p>
          <a:p>
            <a:pPr>
              <a:buFont typeface="Wingdings" pitchFamily="2" charset="2"/>
              <a:buChar char="v"/>
            </a:pPr>
            <a:r>
              <a:rPr lang="fa-IR" b="1" dirty="0" smtClean="0"/>
              <a:t>    </a:t>
            </a:r>
            <a:r>
              <a:rPr lang="fa-IR" dirty="0" smtClean="0"/>
              <a:t>آموزش همگانی</a:t>
            </a:r>
          </a:p>
          <a:p>
            <a:pPr>
              <a:buFont typeface="Wingdings" pitchFamily="2" charset="2"/>
              <a:buChar char="ü"/>
            </a:pPr>
            <a:r>
              <a:rPr lang="fa-IR" dirty="0" smtClean="0"/>
              <a:t>        برنامه های آموزشی از طریق رسانه های عمومی</a:t>
            </a:r>
          </a:p>
          <a:p>
            <a:pPr>
              <a:buFont typeface="Wingdings" pitchFamily="2" charset="2"/>
              <a:buChar char="ü"/>
            </a:pPr>
            <a:r>
              <a:rPr lang="fa-IR" dirty="0" smtClean="0"/>
              <a:t>        تهيه بروشور و پمفلت آموزش همگانی</a:t>
            </a:r>
          </a:p>
          <a:p>
            <a:endParaRPr lang="fa-IR" dirty="0" smtClean="0"/>
          </a:p>
          <a:p>
            <a:pPr>
              <a:buFont typeface="Wingdings" pitchFamily="2" charset="2"/>
              <a:buChar char="v"/>
            </a:pPr>
            <a:r>
              <a:rPr lang="fa-IR" dirty="0" smtClean="0"/>
              <a:t>   ارتقا دانش و مهارت های تخصصی</a:t>
            </a:r>
            <a:endParaRPr lang="fa-I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940444"/>
          </a:xfrm>
        </p:spPr>
        <p:txBody>
          <a:bodyPr>
            <a:normAutofit/>
          </a:bodyPr>
          <a:lstStyle/>
          <a:p>
            <a:pPr algn="ctr">
              <a:lnSpc>
                <a:spcPct val="200000"/>
              </a:lnSpc>
            </a:pPr>
            <a:r>
              <a:rPr lang="fa-IR" sz="6000" dirty="0" smtClean="0"/>
              <a:t>به امید دنیایی پر</a:t>
            </a:r>
            <a:br>
              <a:rPr lang="fa-IR" sz="6000" dirty="0" smtClean="0"/>
            </a:br>
            <a:r>
              <a:rPr lang="fa-IR" sz="6000" dirty="0" smtClean="0"/>
              <a:t> از صلح ودوستی</a:t>
            </a:r>
            <a:endParaRPr lang="fa-IR" sz="6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457200" y="1371600"/>
            <a:ext cx="8229600" cy="4525963"/>
          </a:xfrm>
        </p:spPr>
        <p:txBody>
          <a:bodyPr>
            <a:normAutofit fontScale="92500"/>
          </a:bodyPr>
          <a:lstStyle/>
          <a:p>
            <a:pPr eaLnBrk="1" hangingPunct="1"/>
            <a:r>
              <a:rPr lang="fa-IR" sz="2400" smtClean="0">
                <a:cs typeface="B Nazanin" panose="00000400000000000000" pitchFamily="2" charset="-78"/>
              </a:rPr>
              <a:t>در سوئيس سازمان‌ </a:t>
            </a:r>
            <a:r>
              <a:rPr lang="en-US" sz="2400" smtClean="0">
                <a:cs typeface="B Nazanin" panose="00000400000000000000" pitchFamily="2" charset="-78"/>
              </a:rPr>
              <a:t>CDO</a:t>
            </a:r>
            <a:r>
              <a:rPr lang="fa-IR" sz="2400" smtClean="0">
                <a:cs typeface="B Nazanin" panose="00000400000000000000" pitchFamily="2" charset="-78"/>
              </a:rPr>
              <a:t> كه يك سازمان غير نظامي و غير دولتي است، برنامه‌ريزي‌هاي مرتبط با پدافند غيرعامل را انجام مي‌دهد. </a:t>
            </a:r>
          </a:p>
          <a:p>
            <a:pPr eaLnBrk="1" hangingPunct="1"/>
            <a:r>
              <a:rPr lang="fa-IR" sz="2400" smtClean="0">
                <a:cs typeface="B Nazanin" panose="00000400000000000000" pitchFamily="2" charset="-78"/>
              </a:rPr>
              <a:t>اين سازمان 8 جلد كتاب به عنوان ضوابط و اصول پدافند غير عامل تدوين كرده است</a:t>
            </a:r>
          </a:p>
          <a:p>
            <a:pPr algn="just" eaLnBrk="1" hangingPunct="1"/>
            <a:r>
              <a:rPr lang="fa-IR" sz="2400" smtClean="0">
                <a:cs typeface="B Nazanin" panose="00000400000000000000" pitchFamily="2" charset="-78"/>
              </a:rPr>
              <a:t>برنامه‌ريزان دفاع غير نظامي و دفاع غير عامل سوئيس اعتقاد دارند که جنگ براي حيات يک ملت تنها محدود به جبهه نظامي نمي‌باشد. هدف هر دولتي در يک منازعه تمام عيار حفظ حيات خود شامل ادامه حيات اقتصادي ، مالي ، منابع معنوي و بطور خلاصه ، کل جمعيت غير نظامي‌اش مي‌باشد.</a:t>
            </a:r>
          </a:p>
          <a:p>
            <a:pPr algn="just" eaLnBrk="1" hangingPunct="1"/>
            <a:r>
              <a:rPr lang="fa-IR" smtClean="0">
                <a:cs typeface="B Nazanin" panose="00000400000000000000" pitchFamily="2" charset="-78"/>
              </a:rPr>
              <a:t> </a:t>
            </a:r>
            <a:r>
              <a:rPr lang="ar-SA" sz="2400" smtClean="0">
                <a:cs typeface="B Nazanin" panose="00000400000000000000" pitchFamily="2" charset="-78"/>
              </a:rPr>
              <a:t>بسیاری از تاسیسات و ساختمان‌های این کشور به صورت دو منظوره احداث می‌شود و علاوه بر کاربردهای متفاوت در شرایط عادی، در شرایط بحران به پناهگاه تبدیل می‌شود مردم و شرکت‌های ملی و خصوصی در صورت رعایت استانداردهای دفاع غیر عامل از دولت‌ها کمک‌های مالی دریافت می‌نماید و ساخت پناهگاه در مدارس، دانشگاه‌ها و مراکز مشابه الزامی است.</a:t>
            </a:r>
            <a:endParaRPr lang="fa-IR" sz="2400" smtClean="0">
              <a:cs typeface="B Nazanin" panose="00000400000000000000" pitchFamily="2" charset="-78"/>
            </a:endParaRPr>
          </a:p>
          <a:p>
            <a:pPr eaLnBrk="1" hangingPunct="1"/>
            <a:endParaRPr lang="en-US" smtClean="0">
              <a:cs typeface="B Nazanin" panose="00000400000000000000" pitchFamily="2" charset="-78"/>
            </a:endParaRPr>
          </a:p>
          <a:p>
            <a:pPr eaLnBrk="1" hangingPunct="1"/>
            <a:endParaRPr lang="en-US" smtClean="0">
              <a:cs typeface="B Nazanin" panose="00000400000000000000"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85786" y="357166"/>
            <a:ext cx="7772400" cy="1829761"/>
          </a:xfrm>
        </p:spPr>
        <p:txBody>
          <a:bodyPr/>
          <a:lstStyle/>
          <a:p>
            <a:r>
              <a:rPr lang="fa-IR" dirty="0" smtClean="0"/>
              <a:t>تهدیدات از منظر پدافند غیرعامل</a:t>
            </a:r>
            <a:br>
              <a:rPr lang="fa-IR" dirty="0" smtClean="0"/>
            </a:br>
            <a:endParaRPr lang="fa-IR" dirty="0"/>
          </a:p>
        </p:txBody>
      </p:sp>
      <p:sp>
        <p:nvSpPr>
          <p:cNvPr id="6" name="Subtitle 5"/>
          <p:cNvSpPr>
            <a:spLocks noGrp="1"/>
          </p:cNvSpPr>
          <p:nvPr>
            <p:ph type="subTitle" idx="1"/>
          </p:nvPr>
        </p:nvSpPr>
        <p:spPr>
          <a:xfrm>
            <a:off x="285720" y="1714488"/>
            <a:ext cx="8715436" cy="3429024"/>
          </a:xfrm>
        </p:spPr>
        <p:txBody>
          <a:bodyPr>
            <a:normAutofit/>
          </a:bodyPr>
          <a:lstStyle/>
          <a:p>
            <a:pPr>
              <a:buFont typeface="Wingdings" pitchFamily="2" charset="2"/>
              <a:buChar char="Ø"/>
            </a:pPr>
            <a:r>
              <a:rPr lang="fa-IR" dirty="0" smtClean="0"/>
              <a:t>تهدیدات </a:t>
            </a:r>
            <a:r>
              <a:rPr lang="fa-IR" b="1" dirty="0" smtClean="0"/>
              <a:t>نظامی یا سخت</a:t>
            </a:r>
          </a:p>
          <a:p>
            <a:pPr>
              <a:buFont typeface="Wingdings" pitchFamily="2" charset="2"/>
              <a:buChar char="Ø"/>
            </a:pPr>
            <a:r>
              <a:rPr lang="fa-IR" dirty="0" smtClean="0"/>
              <a:t>تهدیداتی </a:t>
            </a:r>
            <a:r>
              <a:rPr lang="fa-IR" b="1" dirty="0" smtClean="0"/>
              <a:t>که محور آنها فن آوری های نو است</a:t>
            </a:r>
          </a:p>
          <a:p>
            <a:pPr>
              <a:buFont typeface="Wingdings" pitchFamily="2" charset="2"/>
              <a:buChar char="Ø"/>
            </a:pPr>
            <a:r>
              <a:rPr lang="fa-IR" dirty="0" smtClean="0"/>
              <a:t>تهدیدات </a:t>
            </a:r>
            <a:r>
              <a:rPr lang="fa-IR" b="1" dirty="0" smtClean="0"/>
              <a:t>سایبری</a:t>
            </a:r>
          </a:p>
          <a:p>
            <a:pPr>
              <a:buFont typeface="Wingdings" pitchFamily="2" charset="2"/>
              <a:buChar char="Ø"/>
            </a:pPr>
            <a:r>
              <a:rPr lang="fa-IR" dirty="0" smtClean="0"/>
              <a:t>تهدیدات </a:t>
            </a:r>
            <a:r>
              <a:rPr lang="fa-IR" b="1" dirty="0" smtClean="0"/>
              <a:t>پرتوی</a:t>
            </a:r>
          </a:p>
          <a:p>
            <a:pPr>
              <a:buFont typeface="Wingdings" pitchFamily="2" charset="2"/>
              <a:buChar char="Ø"/>
            </a:pPr>
            <a:r>
              <a:rPr lang="fa-IR" dirty="0" smtClean="0"/>
              <a:t>تهدیدات </a:t>
            </a:r>
            <a:r>
              <a:rPr lang="fa-IR" b="1" dirty="0" smtClean="0"/>
              <a:t>الکترو مغناطیس</a:t>
            </a:r>
          </a:p>
          <a:p>
            <a:pPr>
              <a:buFont typeface="Wingdings" pitchFamily="2" charset="2"/>
              <a:buChar char="Ø"/>
            </a:pPr>
            <a:r>
              <a:rPr lang="fa-IR" dirty="0" smtClean="0"/>
              <a:t>تهدیدات </a:t>
            </a:r>
            <a:r>
              <a:rPr lang="fa-IR" b="1" dirty="0" smtClean="0"/>
              <a:t>زیستی</a:t>
            </a:r>
          </a:p>
          <a:p>
            <a:pPr>
              <a:buFont typeface="Wingdings" pitchFamily="2" charset="2"/>
              <a:buChar char="Ø"/>
            </a:pPr>
            <a:r>
              <a:rPr lang="fa-IR" dirty="0" smtClean="0"/>
              <a:t>تهدیدات </a:t>
            </a:r>
            <a:r>
              <a:rPr lang="fa-IR" b="1" dirty="0" smtClean="0"/>
              <a:t>شیمیایی</a:t>
            </a:r>
            <a:endParaRPr lang="fa-IR" dirty="0" smtClean="0"/>
          </a:p>
          <a:p>
            <a:endParaRPr lang="fa-I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3" name="Rectangle 3"/>
          <p:cNvSpPr>
            <a:spLocks noChangeArrowheads="1"/>
          </p:cNvSpPr>
          <p:nvPr/>
        </p:nvSpPr>
        <p:spPr bwMode="auto">
          <a:xfrm>
            <a:off x="762000" y="4419600"/>
            <a:ext cx="8001000" cy="2057400"/>
          </a:xfrm>
          <a:prstGeom prst="rect">
            <a:avLst/>
          </a:prstGeom>
          <a:noFill/>
          <a:ln w="9525">
            <a:noFill/>
            <a:miter lim="800000"/>
            <a:headEnd/>
            <a:tailEnd/>
          </a:ln>
          <a:effectLst/>
        </p:spPr>
        <p:txBody>
          <a:bodyPr/>
          <a:lstStyle/>
          <a:p>
            <a:pPr marL="342900" indent="-342900" algn="l">
              <a:spcBef>
                <a:spcPct val="20000"/>
              </a:spcBef>
              <a:buClr>
                <a:schemeClr val="tx2"/>
              </a:buClr>
              <a:buSzPct val="75000"/>
              <a:buFontTx/>
              <a:buChar char="•"/>
            </a:pPr>
            <a:r>
              <a:rPr lang="en-US" sz="2800" b="0">
                <a:solidFill>
                  <a:schemeClr val="tx1"/>
                </a:solidFill>
                <a:effectLst>
                  <a:outerShdw blurRad="38100" dist="38100" dir="2700000" algn="tl">
                    <a:srgbClr val="000000"/>
                  </a:outerShdw>
                </a:effectLst>
              </a:rPr>
              <a:t>Sarin Nerve Agent attacks 1994 and 1995</a:t>
            </a:r>
          </a:p>
          <a:p>
            <a:pPr marL="342900" indent="-342900" algn="l">
              <a:spcBef>
                <a:spcPct val="20000"/>
              </a:spcBef>
              <a:buClr>
                <a:schemeClr val="tx2"/>
              </a:buClr>
              <a:buSzPct val="75000"/>
              <a:buFontTx/>
              <a:buChar char="•"/>
            </a:pPr>
            <a:r>
              <a:rPr lang="en-US" sz="2800" b="0">
                <a:solidFill>
                  <a:schemeClr val="tx1"/>
                </a:solidFill>
                <a:effectLst>
                  <a:outerShdw blurRad="38100" dist="38100" dir="2700000" algn="tl">
                    <a:srgbClr val="000000"/>
                  </a:outerShdw>
                </a:effectLst>
              </a:rPr>
              <a:t>Attempted Botulinum Toxin release multiple times</a:t>
            </a:r>
          </a:p>
          <a:p>
            <a:pPr marL="342900" indent="-342900" algn="l">
              <a:spcBef>
                <a:spcPct val="20000"/>
              </a:spcBef>
              <a:buClr>
                <a:schemeClr val="tx2"/>
              </a:buClr>
              <a:buSzPct val="75000"/>
              <a:buFontTx/>
              <a:buChar char="•"/>
            </a:pPr>
            <a:r>
              <a:rPr lang="en-US" sz="2800" b="0">
                <a:solidFill>
                  <a:schemeClr val="tx1"/>
                </a:solidFill>
                <a:effectLst>
                  <a:outerShdw blurRad="38100" dist="38100" dir="2700000" algn="tl">
                    <a:srgbClr val="000000"/>
                  </a:outerShdw>
                </a:effectLst>
              </a:rPr>
              <a:t>Anthrax released multiple times</a:t>
            </a:r>
          </a:p>
          <a:p>
            <a:pPr marL="342900" indent="-342900" algn="l">
              <a:spcBef>
                <a:spcPct val="20000"/>
              </a:spcBef>
              <a:buClr>
                <a:schemeClr val="tx2"/>
              </a:buClr>
              <a:buSzPct val="75000"/>
              <a:buFontTx/>
              <a:buChar char="•"/>
            </a:pPr>
            <a:r>
              <a:rPr lang="en-US" sz="2800" b="0">
                <a:solidFill>
                  <a:schemeClr val="tx1"/>
                </a:solidFill>
                <a:effectLst>
                  <a:outerShdw blurRad="38100" dist="38100" dir="2700000" algn="tl">
                    <a:srgbClr val="000000"/>
                  </a:outerShdw>
                </a:effectLst>
              </a:rPr>
              <a:t>Attempted to obtain Ebola virus in Zaire</a:t>
            </a:r>
          </a:p>
        </p:txBody>
      </p:sp>
      <p:pic>
        <p:nvPicPr>
          <p:cNvPr id="209924" name="Picture 4" descr="slide0034_image092"/>
          <p:cNvPicPr>
            <a:picLocks noChangeAspect="1" noChangeArrowheads="1"/>
          </p:cNvPicPr>
          <p:nvPr/>
        </p:nvPicPr>
        <p:blipFill>
          <a:blip r:embed="rId3"/>
          <a:srcRect/>
          <a:stretch>
            <a:fillRect/>
          </a:stretch>
        </p:blipFill>
        <p:spPr bwMode="auto">
          <a:xfrm>
            <a:off x="1066800" y="990600"/>
            <a:ext cx="7010400" cy="3276600"/>
          </a:xfrm>
          <a:prstGeom prst="rect">
            <a:avLst/>
          </a:prstGeom>
          <a:noFill/>
          <a:ln w="9525">
            <a:solidFill>
              <a:schemeClr val="tx1"/>
            </a:solidFill>
            <a:miter lim="800000"/>
            <a:headEnd/>
            <a:tailEnd/>
          </a:ln>
        </p:spPr>
      </p:pic>
      <p:sp>
        <p:nvSpPr>
          <p:cNvPr id="209929" name="Rectangle 9"/>
          <p:cNvSpPr>
            <a:spLocks noGrp="1" noChangeArrowheads="1"/>
          </p:cNvSpPr>
          <p:nvPr>
            <p:ph type="title" idx="4294967295"/>
          </p:nvPr>
        </p:nvSpPr>
        <p:spPr>
          <a:xfrm>
            <a:off x="685800" y="0"/>
            <a:ext cx="7772400" cy="1219200"/>
          </a:xfrm>
        </p:spPr>
        <p:txBody>
          <a:bodyPr/>
          <a:lstStyle/>
          <a:p>
            <a:r>
              <a:rPr lang="en-US">
                <a:latin typeface="Book Antiqua" pitchFamily="18" charset="0"/>
              </a:rPr>
              <a:t>Aum Shinrikyo Cult</a:t>
            </a:r>
            <a:endParaRPr lang="en-US"/>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580</TotalTime>
  <Words>3451</Words>
  <Application>Microsoft Office PowerPoint</Application>
  <PresentationFormat>On-screen Show (4:3)</PresentationFormat>
  <Paragraphs>278</Paragraphs>
  <Slides>67</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69" baseType="lpstr">
      <vt:lpstr>Concourse</vt:lpstr>
      <vt:lpstr>Photo Editor Photo</vt:lpstr>
      <vt:lpstr>Slide 1</vt:lpstr>
      <vt:lpstr>پدافند غیر عامل زیستی</vt:lpstr>
      <vt:lpstr>اهداف کارگاه:</vt:lpstr>
      <vt:lpstr>تعاریف و کلیات</vt:lpstr>
      <vt:lpstr>طبق مصوبه مجمع تشخیص مصلحت نظام، پدافند غیرعامل عبارت است از مجموعه اقدامات غیرمسلحانه که موجب افزایش بازدارندگی، کاهش آسیب پذیری و تداوم فعالیت های ضروری، ارتقا پایداری ملی و تسهیل مدیریت بحران در مقابل تهدیدات و اقدامات نظامی دشمن می گردد .</vt:lpstr>
      <vt:lpstr>پدافند غیر عامل در سوئیس</vt:lpstr>
      <vt:lpstr>Slide 7</vt:lpstr>
      <vt:lpstr>تهدیدات از منظر پدافند غیرعامل </vt:lpstr>
      <vt:lpstr>Aum Shinrikyo Cult</vt:lpstr>
      <vt:lpstr>Sarin Gas Attack, Tokyo Subway, 1995</vt:lpstr>
      <vt:lpstr>Anthrax Letters United States</vt:lpstr>
      <vt:lpstr>Slide 12</vt:lpstr>
      <vt:lpstr>Slide 13</vt:lpstr>
      <vt:lpstr>Slide 14</vt:lpstr>
      <vt:lpstr>Slide 15</vt:lpstr>
      <vt:lpstr>Slide 16</vt:lpstr>
      <vt:lpstr>Slide 17</vt:lpstr>
      <vt:lpstr>پدافند غیرعامل زیستی</vt:lpstr>
      <vt:lpstr>انواع تهدیدات زیستی</vt:lpstr>
      <vt:lpstr>عوامل زیستی</vt:lpstr>
      <vt:lpstr>ویژگی هاي منحصربه فرد عوامل زیستی</vt:lpstr>
      <vt:lpstr>راه هاي احتمالی به دست آوردن عوامل زیستی</vt:lpstr>
      <vt:lpstr>الگوهاي بیماري بالینی كه نمایانگر شیوع عامل تهدید زیستی هستند:</vt:lpstr>
      <vt:lpstr>روش هاي انتشار عوامل زیستی</vt:lpstr>
      <vt:lpstr>طبقه بندي مهم ترین عوامل تهدیدات زیستی</vt:lpstr>
      <vt:lpstr>Slide 26</vt:lpstr>
      <vt:lpstr>Slide 27</vt:lpstr>
      <vt:lpstr>معرفی مهم ترین میکروارگانیسم هاي مورد استفاده در جنگ هاي زیستی و بیوتروریسم</vt:lpstr>
      <vt:lpstr>Slide 29</vt:lpstr>
      <vt:lpstr>اجزای چرخه پدافند غیر عامل زیستی:  </vt:lpstr>
      <vt:lpstr>Slide 31</vt:lpstr>
      <vt:lpstr>Slide 32</vt:lpstr>
      <vt:lpstr>Slide 33</vt:lpstr>
      <vt:lpstr>تشخیص و نحوه مواجهه با عوامل زیستی</vt:lpstr>
      <vt:lpstr>Slide 35</vt:lpstr>
      <vt:lpstr>چك لیست فرمانده حادثه</vt:lpstr>
      <vt:lpstr>Slide 37</vt:lpstr>
      <vt:lpstr>Slide 38</vt:lpstr>
      <vt:lpstr>پیشگیري اولیه از حوادث زیستی</vt:lpstr>
      <vt:lpstr>ضد عفونى زیستی</vt:lpstr>
      <vt:lpstr>اقدامات پیشگیري بعد از تماس با عوامل تهدیدات زیستی</vt:lpstr>
      <vt:lpstr>احتیاطات کنترل عفونت</vt:lpstr>
      <vt:lpstr>Standard precautions</vt:lpstr>
      <vt:lpstr>دلایل رعایت احتیاطات استاندارد : </vt:lpstr>
      <vt:lpstr>احتیاطات استاندارد شامل </vt:lpstr>
      <vt:lpstr>احتیاطات ایزولاسیون </vt:lpstr>
      <vt:lpstr>اورژانس هاي زیستی </vt:lpstr>
      <vt:lpstr>حمل و نقل کالاهای خطرناک</vt:lpstr>
      <vt:lpstr>Slide 49</vt:lpstr>
      <vt:lpstr>Slide 50</vt:lpstr>
      <vt:lpstr>يک پلاكارد مناسب بايد دارای اطلاعات زير باشد </vt:lpstr>
      <vt:lpstr>Slide 52</vt:lpstr>
      <vt:lpstr>Slide 53</vt:lpstr>
      <vt:lpstr>Slide 54</vt:lpstr>
      <vt:lpstr>Slide 55</vt:lpstr>
      <vt:lpstr>Slide 56</vt:lpstr>
      <vt:lpstr>Slide 57</vt:lpstr>
      <vt:lpstr>Slide 58</vt:lpstr>
      <vt:lpstr>Slide 59</vt:lpstr>
      <vt:lpstr>Slide 60</vt:lpstr>
      <vt:lpstr>ساختار کمیته پدافند غیر عامل در دانشگاه های علوم پزشکی </vt:lpstr>
      <vt:lpstr>وظایف دانشگاه در پدافند غيرعامل</vt:lpstr>
      <vt:lpstr>وظایف دانشگاه در پدافند غيرعامل</vt:lpstr>
      <vt:lpstr>وظایف دانشگاه در پدافند غيرعامل</vt:lpstr>
      <vt:lpstr>وظایف دانشگاه در پدافند غيرعامل</vt:lpstr>
      <vt:lpstr>وظایف دانشگاه در پدافند غيرعامل</vt:lpstr>
      <vt:lpstr>به امید دنیایی پر  از صلح ودوستی</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پدافند غیر عامل زیستی</dc:title>
  <dc:creator>comiran</dc:creator>
  <cp:lastModifiedBy>comiran</cp:lastModifiedBy>
  <cp:revision>103</cp:revision>
  <dcterms:created xsi:type="dcterms:W3CDTF">2018-02-16T14:43:42Z</dcterms:created>
  <dcterms:modified xsi:type="dcterms:W3CDTF">2018-11-02T20:10:20Z</dcterms:modified>
</cp:coreProperties>
</file>